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A73E9D-40B6-6476-35D2-57FDF2253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7F50CCC-F6B3-B7B2-B8B7-3E98308CA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6251C1B-A749-5A50-5DD9-EE0EF75B1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F65-C41A-6B43-BA65-FEA24817C432}" type="datetimeFigureOut">
              <a:rPr lang="sr-Latn-RS" smtClean="0"/>
              <a:t>20. 3. 2026.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850D5A7-922C-370E-B5F4-5D9F092B0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1866735-66D7-3698-94DC-531C361A5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CC8C-7B3C-DD43-AD33-89C2F0AB752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77619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285E8D-BBC8-E996-8C06-DE3E6649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9D01031-D25F-37AD-7A40-0D20CF71C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708F6F1-E83A-8448-CE76-B37E953A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F65-C41A-6B43-BA65-FEA24817C432}" type="datetimeFigureOut">
              <a:rPr lang="sr-Latn-RS" smtClean="0"/>
              <a:t>20. 3. 2026.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0D3E987-08D5-61F5-BE72-C3ACC30E6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7345028-C1B8-554D-25ED-CDBB71C8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CC8C-7B3C-DD43-AD33-89C2F0AB752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9736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BE0BEE63-4D4D-2700-DD39-D1A0107DE8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2CCC6F7-B5FD-5DF0-27D3-7664519EA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A1C8C7-446A-B251-5A80-B5566F843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F65-C41A-6B43-BA65-FEA24817C432}" type="datetimeFigureOut">
              <a:rPr lang="sr-Latn-RS" smtClean="0"/>
              <a:t>20. 3. 2026.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E3F2B55-6B41-45B7-A23A-A301D8703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2E3B6ED-D0BB-AE94-B21E-12C8D04DB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CC8C-7B3C-DD43-AD33-89C2F0AB752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9877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13D3EC-B3D1-8FAC-E4FE-35B90DFE1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4CE62A1-4C48-D361-EC79-C78078565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719370A-0772-3B58-72D8-E72C48E5A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F65-C41A-6B43-BA65-FEA24817C432}" type="datetimeFigureOut">
              <a:rPr lang="sr-Latn-RS" smtClean="0"/>
              <a:t>20. 3. 2026.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8DB82DF-7F24-6503-65E8-C6C4BE794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406787F-2CB6-D882-BE7F-857BE2D02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CC8C-7B3C-DD43-AD33-89C2F0AB752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6825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3FC1F8-D717-2B81-BD11-A52BFCE54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DDACE8F-92D3-6D5D-4865-808892A90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E6BA583-4F28-291C-4196-68A2ED102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F65-C41A-6B43-BA65-FEA24817C432}" type="datetimeFigureOut">
              <a:rPr lang="sr-Latn-RS" smtClean="0"/>
              <a:t>20. 3. 2026.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292AC77-222B-2E14-D3E2-B6A4258A4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BF4D1DC-7BFA-CA97-EDDC-EF039AC02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CC8C-7B3C-DD43-AD33-89C2F0AB752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9988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1D3116-6B63-1BF2-D527-B00412736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9E666B-62B3-A938-5025-0A14F2833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3EFD819-6E0F-3A19-B1F0-7877413C8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5D10FA1-8A59-D2E1-568B-7DDDC9259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F65-C41A-6B43-BA65-FEA24817C432}" type="datetimeFigureOut">
              <a:rPr lang="sr-Latn-RS" smtClean="0"/>
              <a:t>20. 3. 2026.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5EA4A5E-B33F-24CE-EC90-6C8550AFA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C298FE8-46F2-E2A9-9D2C-FDEB247CD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CC8C-7B3C-DD43-AD33-89C2F0AB752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8329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766AA0-158D-4C9D-6B64-19B99CCE7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2F08F34-231D-FF7A-5FA9-2420A039E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FE44649-F62C-48AB-81A3-1D36F090E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AB15672-63BD-34DB-9463-4C9E3E4D2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93C1ADB-197D-6516-B024-BDFA8D7B6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AA06C62-7597-2DB3-DD63-A77A1DDEF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F65-C41A-6B43-BA65-FEA24817C432}" type="datetimeFigureOut">
              <a:rPr lang="sr-Latn-RS" smtClean="0"/>
              <a:t>20. 3. 2026.</a:t>
            </a:fld>
            <a:endParaRPr lang="sr-Latn-R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DAFC29FE-AEF2-09DE-9088-6FDCD172D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278FBC3E-81B5-DB57-5556-1BDE1FE9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CC8C-7B3C-DD43-AD33-89C2F0AB752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5948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E5C696-150B-AE92-5938-41E1A919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2CED1198-9C25-3886-2016-4082207ED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F65-C41A-6B43-BA65-FEA24817C432}" type="datetimeFigureOut">
              <a:rPr lang="sr-Latn-RS" smtClean="0"/>
              <a:t>20. 3. 2026.</a:t>
            </a:fld>
            <a:endParaRPr lang="sr-Latn-R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E7457F1-1FD1-8043-166B-CEE892BF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3E92C50-35D9-9A4D-268F-241A838B6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CC8C-7B3C-DD43-AD33-89C2F0AB752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7056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2135B5B-595E-2231-63EA-0CE2A6766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F65-C41A-6B43-BA65-FEA24817C432}" type="datetimeFigureOut">
              <a:rPr lang="sr-Latn-RS" smtClean="0"/>
              <a:t>20. 3. 2026.</a:t>
            </a:fld>
            <a:endParaRPr lang="sr-Latn-R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E80C78B-6D0E-C295-70B5-A97BE06E2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261A4CE-A00E-734C-F394-B245988D8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CC8C-7B3C-DD43-AD33-89C2F0AB752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996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C59976-2A8D-DD89-0075-B638B0B42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ABC9718-640C-7435-AAE1-E484182D0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116D149-C159-6855-6852-6128CD06A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5E07307-245F-F0BB-6E91-B0601BE00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F65-C41A-6B43-BA65-FEA24817C432}" type="datetimeFigureOut">
              <a:rPr lang="sr-Latn-RS" smtClean="0"/>
              <a:t>20. 3. 2026.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03AF3FC-2E1F-EC49-ADA0-AB488CFC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1DC35D1-DBED-3944-F534-80B09333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CC8C-7B3C-DD43-AD33-89C2F0AB752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4975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185D4E-C317-2A0C-E9CD-8B855E840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48D6CFD-0F80-CF57-7353-265FB40A2E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39647B8-1F6B-3A71-2AB4-E5B78F12C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773A813-77A5-150C-D725-E8339E8BF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F65-C41A-6B43-BA65-FEA24817C432}" type="datetimeFigureOut">
              <a:rPr lang="sr-Latn-RS" smtClean="0"/>
              <a:t>20. 3. 2026.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DA6BE1E-785A-5C7E-597D-DEF5D76C0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42AF598-7A2C-2F5C-D08D-3DE457A4B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CC8C-7B3C-DD43-AD33-89C2F0AB752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7260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A283853C-FF40-5359-7487-19736A947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8D26AFE-B24C-815C-9703-06BA53A62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CADB1A6-DCA2-0ABA-E53C-6EE8654D98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9AF65-C41A-6B43-BA65-FEA24817C432}" type="datetimeFigureOut">
              <a:rPr lang="sr-Latn-RS" smtClean="0"/>
              <a:t>20. 3. 2026.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8BFCD59-2015-2738-4C02-51D5D99890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34A6B75-CC03-2C6F-5837-F78395400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B3CC8C-7B3C-DD43-AD33-89C2F0AB752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1122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FB7B11F-6154-6CBA-B39A-812516449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5" b="5815"/>
          <a:stretch>
            <a:fillRect/>
          </a:stretch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ACF9FF5-54A1-791D-52F5-1C8F40CDD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5452529" cy="3569242"/>
          </a:xfrm>
        </p:spPr>
        <p:txBody>
          <a:bodyPr anchor="t">
            <a:normAutofit/>
          </a:bodyPr>
          <a:lstStyle/>
          <a:p>
            <a:pPr algn="l"/>
            <a:r>
              <a:rPr lang="hr-HR" sz="5200">
                <a:solidFill>
                  <a:srgbClr val="FFFFFF"/>
                </a:solidFill>
              </a:rPr>
              <a:t>Voda je život</a:t>
            </a:r>
            <a:endParaRPr lang="sr-Latn-RS" sz="5200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ABC53EC-0F5F-3A95-7004-2C0226AE0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551037"/>
            <a:ext cx="5449479" cy="1578054"/>
          </a:xfrm>
        </p:spPr>
        <p:txBody>
          <a:bodyPr anchor="b">
            <a:normAutofit/>
          </a:bodyPr>
          <a:lstStyle/>
          <a:p>
            <a:pPr algn="l"/>
            <a:r>
              <a:rPr lang="hr-HR">
                <a:solidFill>
                  <a:srgbClr val="FFFFFF"/>
                </a:solidFill>
              </a:rPr>
              <a:t>Patricia Halar, Tea Puljak 3C</a:t>
            </a:r>
            <a:endParaRPr lang="sr-Latn-R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62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40DE8C7-2644-81D7-78BF-DA140A44C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hr-HR" sz="4000"/>
              <a:t>Kvaliteta i sigurnost vode</a:t>
            </a:r>
            <a:endParaRPr lang="sr-Latn-RS" sz="40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D3A0D78-357A-2513-C99A-9CEB3E29F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hr-HR" sz="2000"/>
              <a:t>Pitka voda mora biti mikrobiološki ispravna</a:t>
            </a:r>
          </a:p>
          <a:p>
            <a:r>
              <a:rPr lang="hr-HR" sz="2000"/>
              <a:t>Onečišćenje vode predstavlja zdravstveni rizik</a:t>
            </a:r>
          </a:p>
          <a:p>
            <a:r>
              <a:rPr lang="hr-HR" sz="2000"/>
              <a:t>Industrija i poljoprivreda utječu na kvalitetu vode</a:t>
            </a:r>
          </a:p>
          <a:p>
            <a:r>
              <a:rPr lang="hr-HR" sz="2000"/>
              <a:t>Kontrola vode važna je za javno zdravlje</a:t>
            </a:r>
          </a:p>
          <a:p>
            <a:endParaRPr lang="sr-Latn-RS" sz="200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DE248D9-BDD4-DD30-8480-534479982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6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94712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1631BF5-EA89-B6E1-CA51-53A3DBD16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" r="10038" b="-1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1363741-E8D8-9BBB-9DFE-14BBA0850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hr-HR" sz="4000"/>
              <a:t>Zaštita vodnih resursa</a:t>
            </a:r>
            <a:endParaRPr lang="sr-Latn-RS" sz="40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8C552A-5AE8-D0DA-D272-AF9411D1F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hr-HR" sz="2000"/>
              <a:t>Voda je ograničen prirodni resurs</a:t>
            </a:r>
          </a:p>
          <a:p>
            <a:r>
              <a:rPr lang="hr-HR" sz="2000"/>
              <a:t>Pretjerano zagađenje smanjuje dostupnost pitke vode</a:t>
            </a:r>
          </a:p>
          <a:p>
            <a:r>
              <a:rPr lang="hr-HR" sz="2000"/>
              <a:t>Potrebno je racionalno korištenje vode</a:t>
            </a:r>
          </a:p>
          <a:p>
            <a:r>
              <a:rPr lang="hr-HR" sz="2000"/>
              <a:t>Očuvanje vode važno je za buduće generacije</a:t>
            </a:r>
          </a:p>
          <a:p>
            <a:endParaRPr lang="sr-Latn-RS" sz="2000"/>
          </a:p>
        </p:txBody>
      </p:sp>
    </p:spTree>
    <p:extLst>
      <p:ext uri="{BB962C8B-B14F-4D97-AF65-F5344CB8AC3E}">
        <p14:creationId xmlns:p14="http://schemas.microsoft.com/office/powerpoint/2010/main" val="142901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C2BAA25-E946-05CC-807F-A81946D75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87" y="681037"/>
            <a:ext cx="4080879" cy="1788811"/>
          </a:xfrm>
        </p:spPr>
        <p:txBody>
          <a:bodyPr>
            <a:normAutofit/>
          </a:bodyPr>
          <a:lstStyle/>
          <a:p>
            <a:r>
              <a:rPr lang="hr-HR" sz="4000"/>
              <a:t>Zaključak</a:t>
            </a:r>
            <a:endParaRPr lang="sr-Latn-RS" sz="40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0D6CB95-C7CA-BA50-1DAB-590A8EA45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89" y="2630161"/>
            <a:ext cx="4080880" cy="3546801"/>
          </a:xfrm>
        </p:spPr>
        <p:txBody>
          <a:bodyPr>
            <a:normAutofit/>
          </a:bodyPr>
          <a:lstStyle/>
          <a:p>
            <a:r>
              <a:rPr lang="hr-HR" sz="2000"/>
              <a:t>Voda je temelj života i zdravlja</a:t>
            </a:r>
          </a:p>
          <a:p>
            <a:r>
              <a:rPr lang="hr-HR" sz="2000"/>
              <a:t>Ima ključnu ulogu u tijelu i prirodi</a:t>
            </a:r>
          </a:p>
          <a:p>
            <a:r>
              <a:rPr lang="hr-HR" sz="2000"/>
              <a:t>Bez vode nije moguć opstanak čovjeka</a:t>
            </a:r>
          </a:p>
          <a:p>
            <a:r>
              <a:rPr lang="hr-HR" sz="2000"/>
              <a:t>Čuvanje vode znači čuvanje života</a:t>
            </a:r>
          </a:p>
          <a:p>
            <a:endParaRPr lang="sr-Latn-RS" sz="2000"/>
          </a:p>
        </p:txBody>
      </p:sp>
      <p:sp>
        <p:nvSpPr>
          <p:cNvPr id="18" name="Rounded Rectangle 28">
            <a:extLst>
              <a:ext uri="{FF2B5EF4-FFF2-40B4-BE49-F238E27FC236}">
                <a16:creationId xmlns:a16="http://schemas.microsoft.com/office/drawing/2014/main" id="{A783CD55-1776-4C75-9A8F-D1179C0C7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0AA45C0-27EF-3CD8-4239-B97CD5FE3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8" r="1" b="1"/>
          <a:stretch>
            <a:fillRect/>
          </a:stretch>
        </p:blipFill>
        <p:spPr>
          <a:xfrm>
            <a:off x="5441735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8284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A6D38F-BDA5-31F6-BFC3-6AFDB3DCC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FF4DCFE-3601-BC32-F19C-CF7A31B2E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Voda – Hrvatska enciklopedija</a:t>
            </a:r>
          </a:p>
          <a:p>
            <a:r>
              <a:rPr lang="hr-HR" dirty="0"/>
              <a:t>Kemija 1 – Izvori tvari (CARNET)</a:t>
            </a:r>
          </a:p>
          <a:p>
            <a:r>
              <a:rPr lang="hr-HR" dirty="0"/>
              <a:t>Water and the Human Body – USGS</a:t>
            </a:r>
          </a:p>
          <a:p>
            <a:r>
              <a:rPr lang="hr-HR" dirty="0"/>
              <a:t>Voda i zdravlje – Vodovod i kanalizacija Rijeka</a:t>
            </a:r>
          </a:p>
          <a:p>
            <a:r>
              <a:rPr lang="hr-HR" dirty="0"/>
              <a:t>Voda kao hranjiva tvar – Školica pravilne prehrane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25609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C177892-2D39-2656-956D-88E52C023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hr-HR" sz="4000"/>
              <a:t>Zašto je voda život?</a:t>
            </a:r>
            <a:endParaRPr lang="sr-Latn-RS" sz="40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91C6171-1727-6FAE-9B20-BC474110B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hr-HR" sz="2000"/>
              <a:t>Bez vode nema života</a:t>
            </a:r>
          </a:p>
          <a:p>
            <a:r>
              <a:rPr lang="hr-HR" sz="2000"/>
              <a:t>Sva živa bića ovise o vodi</a:t>
            </a:r>
          </a:p>
          <a:p>
            <a:r>
              <a:rPr lang="hr-HR" sz="2000"/>
              <a:t>Ljudsko tijelo je 60–70 % voda</a:t>
            </a:r>
          </a:p>
          <a:p>
            <a:r>
              <a:rPr lang="hr-HR" sz="2000"/>
              <a:t>Bez hrane možemo tjednima, bez vode par dana</a:t>
            </a:r>
          </a:p>
          <a:p>
            <a:r>
              <a:rPr lang="hr-HR" sz="2000"/>
              <a:t>Bez vode nema biokemijskih procesa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713B52F-D56F-48F6-072D-E86CD8D95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9" r="30821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7988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149CDF-5DAC-4860-A285-9492CF209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A515A1-4D80-430E-BE0A-71A290516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B09816D-D0F8-7F5D-14D2-71C2891FE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6" y="905011"/>
            <a:ext cx="3629555" cy="1889135"/>
          </a:xfrm>
        </p:spPr>
        <p:txBody>
          <a:bodyPr anchor="b">
            <a:normAutofit/>
          </a:bodyPr>
          <a:lstStyle/>
          <a:p>
            <a:r>
              <a:rPr lang="hr-HR" sz="4800"/>
              <a:t>Kemijski sastav vode</a:t>
            </a:r>
            <a:endParaRPr lang="sr-Latn-RS" sz="48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58F10E-DD4C-C66F-5B57-CD5C98466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2965592"/>
            <a:ext cx="3629555" cy="2987397"/>
          </a:xfrm>
        </p:spPr>
        <p:txBody>
          <a:bodyPr>
            <a:normAutofit/>
          </a:bodyPr>
          <a:lstStyle/>
          <a:p>
            <a:r>
              <a:rPr lang="hr-HR" sz="1700"/>
              <a:t>Kemijska formula: H₂O</a:t>
            </a:r>
          </a:p>
          <a:p>
            <a:r>
              <a:rPr lang="hr-HR" sz="1700"/>
              <a:t>Jedna molekula = 2 atoma vodika + 1 atom kisika</a:t>
            </a:r>
          </a:p>
          <a:p>
            <a:r>
              <a:rPr lang="hr-HR" sz="1700"/>
              <a:t>Polarna molekula → omogućuje otapanje tvari</a:t>
            </a:r>
          </a:p>
          <a:p>
            <a:r>
              <a:rPr lang="hr-HR" sz="1700"/>
              <a:t>Zbog toga je voda univerzalno otapalo</a:t>
            </a:r>
            <a:br>
              <a:rPr lang="hr-HR" sz="1700"/>
            </a:br>
            <a:endParaRPr lang="hr-HR" sz="1700"/>
          </a:p>
          <a:p>
            <a:r>
              <a:rPr lang="hr-HR" sz="1700"/>
              <a:t>Bez ovih svojstava nema kemijskih reakcija u tijelu.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79272BE-4B41-B6CD-C3BA-D626F9B43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" b="-1"/>
          <a:stretch>
            <a:fillRect/>
          </a:stretch>
        </p:blipFill>
        <p:spPr>
          <a:xfrm>
            <a:off x="5359151" y="895610"/>
            <a:ext cx="6107166" cy="505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0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A98D5AB-FC93-BCEE-032B-61DB5263F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" r="5807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115C199-FFE3-57CA-6DE2-88EFE5970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hr-HR" sz="4000"/>
              <a:t>Svojstva vode</a:t>
            </a:r>
            <a:endParaRPr lang="sr-Latn-RS" sz="40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88B4B6C-CDD9-8858-EF2D-B608E7CDA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hr-HR" sz="2000"/>
              <a:t>Bez boje, mirisa i okusa</a:t>
            </a:r>
          </a:p>
          <a:p>
            <a:r>
              <a:rPr lang="hr-HR" sz="2000"/>
              <a:t>Ima visoku toplinsku sposobnost</a:t>
            </a:r>
          </a:p>
          <a:p>
            <a:r>
              <a:rPr lang="hr-HR" sz="2000"/>
              <a:t>Sudjeluje u kemijskim reakcijama</a:t>
            </a:r>
          </a:p>
          <a:p>
            <a:r>
              <a:rPr lang="hr-HR" sz="2000"/>
              <a:t>Omogućuje prijenos tvari u organizmu</a:t>
            </a:r>
          </a:p>
          <a:p>
            <a:endParaRPr lang="hr-HR" sz="2000"/>
          </a:p>
          <a:p>
            <a:endParaRPr lang="sr-Latn-RS" sz="2000"/>
          </a:p>
        </p:txBody>
      </p:sp>
    </p:spTree>
    <p:extLst>
      <p:ext uri="{BB962C8B-B14F-4D97-AF65-F5344CB8AC3E}">
        <p14:creationId xmlns:p14="http://schemas.microsoft.com/office/powerpoint/2010/main" val="2591697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1DE5C58-FE11-03B0-D894-B182A7E3E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hr-HR" sz="4000"/>
              <a:t>Voda u ljudskom tijelu</a:t>
            </a:r>
            <a:endParaRPr lang="sr-Latn-RS" sz="40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DE3AA5E-AE56-FF3E-E942-B5B124788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hr-HR" sz="2000"/>
              <a:t>Prenosi hranjive tvari i kisik</a:t>
            </a:r>
          </a:p>
          <a:p>
            <a:r>
              <a:rPr lang="hr-HR" sz="2000"/>
              <a:t>Omogućuje probavu i apsorpciju nutrijenata</a:t>
            </a:r>
          </a:p>
          <a:p>
            <a:r>
              <a:rPr lang="hr-HR" sz="2000"/>
              <a:t>Regulira tjelesnu temperaturu</a:t>
            </a:r>
          </a:p>
          <a:p>
            <a:r>
              <a:rPr lang="hr-HR" sz="2000"/>
              <a:t>Sudjeluje u izlučivanju štetnih tvari</a:t>
            </a:r>
          </a:p>
          <a:p>
            <a:endParaRPr lang="sr-Latn-RS" sz="200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1C53F7D-AA09-0A38-C60B-6DEBAC227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r="11834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98963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84AE3DC-F126-29ED-96EC-C8DC039E6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hr-HR" sz="4000"/>
              <a:t>Dehidracija</a:t>
            </a:r>
            <a:endParaRPr lang="sr-Latn-RS" sz="40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5F7C3F4-8C3F-78DD-B6E6-1DE5545DE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/>
          </a:bodyPr>
          <a:lstStyle/>
          <a:p>
            <a:r>
              <a:rPr lang="hr-HR" sz="2000"/>
              <a:t>Nastaje zbog nedovoljnog unosa vode</a:t>
            </a:r>
          </a:p>
          <a:p>
            <a:r>
              <a:rPr lang="hr-HR" sz="2000"/>
              <a:t>Uzrokuje umor i glavobolju</a:t>
            </a:r>
          </a:p>
          <a:p>
            <a:r>
              <a:rPr lang="hr-HR" sz="2000"/>
              <a:t>Smanjuje koncentraciju</a:t>
            </a:r>
          </a:p>
          <a:p>
            <a:r>
              <a:rPr lang="hr-HR" sz="2000"/>
              <a:t>Negativno utječe na zdravlje organizma</a:t>
            </a:r>
          </a:p>
          <a:p>
            <a:endParaRPr lang="sr-Latn-RS" sz="200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E2FCD13-D542-D4C8-C51C-7127B14CD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6"/>
          <a:stretch>
            <a:fillRect/>
          </a:stretch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97180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D519BB0-8E81-6399-72F8-267B39259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" r="2659" b="-1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3EDC984-33A7-94FD-F293-6B4C8382C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hr-HR" sz="4000"/>
              <a:t>Voda kao uvjet života u prirodi</a:t>
            </a:r>
            <a:endParaRPr lang="sr-Latn-RS" sz="40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6352CB2-88A4-FCC7-380D-59A0FC74C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hr-HR" sz="2000"/>
              <a:t>Voda omogućuje opstanak svih živih organizama</a:t>
            </a:r>
          </a:p>
          <a:p>
            <a:r>
              <a:rPr lang="hr-HR" sz="2000"/>
              <a:t>Biljke bez vode ne mogu provoditi fotosintezu</a:t>
            </a:r>
          </a:p>
          <a:p>
            <a:r>
              <a:rPr lang="hr-HR" sz="2000"/>
              <a:t>Životinje ovise o vodi za metabolizam</a:t>
            </a:r>
          </a:p>
          <a:p>
            <a:r>
              <a:rPr lang="hr-HR" sz="2000"/>
              <a:t>Raspodjela vode utječe na ekosustave</a:t>
            </a:r>
          </a:p>
          <a:p>
            <a:endParaRPr lang="sr-Latn-RS" sz="2000"/>
          </a:p>
        </p:txBody>
      </p:sp>
    </p:spTree>
    <p:extLst>
      <p:ext uri="{BB962C8B-B14F-4D97-AF65-F5344CB8AC3E}">
        <p14:creationId xmlns:p14="http://schemas.microsoft.com/office/powerpoint/2010/main" val="2069919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0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2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475FE6C-D8E3-BBAD-19C1-307CA6BC8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hr-HR" sz="2800"/>
              <a:t>Kružni tok vode u prirodi</a:t>
            </a:r>
            <a:endParaRPr lang="sr-Latn-RS" sz="2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CD409CA-D04E-5952-2972-888F89623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hr-HR" sz="1700"/>
              <a:t>Voda neprestano kruži u prirodi</a:t>
            </a:r>
          </a:p>
          <a:p>
            <a:r>
              <a:rPr lang="hr-HR" sz="1700"/>
              <a:t>Isparavanje pod utjecajem Sunčeve energije</a:t>
            </a:r>
          </a:p>
          <a:p>
            <a:r>
              <a:rPr lang="hr-HR" sz="1700"/>
              <a:t>Kondenzacija i nastanak oblaka</a:t>
            </a:r>
          </a:p>
          <a:p>
            <a:r>
              <a:rPr lang="hr-HR" sz="1700"/>
              <a:t>Oborine vraćaju vodu na površinu Zemlje</a:t>
            </a:r>
          </a:p>
          <a:p>
            <a:endParaRPr lang="sr-Latn-RS" sz="170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BE453CA-FF05-AD7A-74F6-77589E7B3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84" y="1532477"/>
            <a:ext cx="6922008" cy="389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81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E71F09F-3476-C949-5C0E-AF4C6D004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hr-HR" sz="3800"/>
              <a:t>Voda i prehrana čovjeka</a:t>
            </a:r>
            <a:endParaRPr lang="sr-Latn-RS" sz="3800"/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B60B25-2D6C-8C70-A8D0-AE9F9E6DF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hr-HR" sz="2200"/>
              <a:t>Voda je neophodna za pravilnu probavu hrane</a:t>
            </a:r>
          </a:p>
          <a:p>
            <a:r>
              <a:rPr lang="hr-HR" sz="2200"/>
              <a:t>Omogućuje apsorpciju hranjivih tvari</a:t>
            </a:r>
          </a:p>
          <a:p>
            <a:r>
              <a:rPr lang="hr-HR" sz="2200"/>
              <a:t>Sudjeluje u metaboličkim procesima</a:t>
            </a:r>
          </a:p>
          <a:p>
            <a:r>
              <a:rPr lang="hr-HR" sz="2200"/>
              <a:t>Dovoljan unos vode važan je za zdravlje</a:t>
            </a:r>
          </a:p>
          <a:p>
            <a:endParaRPr lang="sr-Latn-RS" sz="220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FF02D3B-F64F-8196-B731-99B6460C7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789342"/>
            <a:ext cx="6903720" cy="527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901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Široki zaslon</PresentationFormat>
  <Slides>13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Tema sustava Office</vt:lpstr>
      <vt:lpstr>Voda je život</vt:lpstr>
      <vt:lpstr>Zašto je voda život?</vt:lpstr>
      <vt:lpstr>Kemijski sastav vode</vt:lpstr>
      <vt:lpstr>Svojstva vode</vt:lpstr>
      <vt:lpstr>Voda u ljudskom tijelu</vt:lpstr>
      <vt:lpstr>Dehidracija</vt:lpstr>
      <vt:lpstr>Voda kao uvjet života u prirodi</vt:lpstr>
      <vt:lpstr>Kružni tok vode u prirodi</vt:lpstr>
      <vt:lpstr>Voda i prehrana čovjeka</vt:lpstr>
      <vt:lpstr>Kvaliteta i sigurnost vode</vt:lpstr>
      <vt:lpstr>Zaštita vodnih resursa</vt:lpstr>
      <vt:lpstr>Zaključak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Voda je život</dc:title>
  <dc:creator>Patricia Halar</dc:creator>
  <cp:lastModifiedBy>Patricia Halar</cp:lastModifiedBy>
  <cp:revision>2</cp:revision>
  <dcterms:created xsi:type="dcterms:W3CDTF">2026-02-04T07:42:54Z</dcterms:created>
  <dcterms:modified xsi:type="dcterms:W3CDTF">2026-03-20T07:58:57Z</dcterms:modified>
</cp:coreProperties>
</file>