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91EDB-1431-4FD6-9134-76C4D04C3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C94CBB-52CB-8537-7FCE-7161F0C55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F4CAAB-C5DB-63BB-57DE-CDEE08C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0B4F2C-2F34-B712-B8BA-A976F243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FFFC34-4510-302F-C489-35E662A9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312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DD3E5-46A8-F620-7580-5DE27F0A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DE7F-051B-5362-7FC9-881345487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74F4CF-3EED-F6BA-9B77-4319F08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CC1254-8A2E-103F-27D5-BF68FB04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974250-4AEC-FE55-13DD-8494C799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08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DB45CEE-5E8A-01AC-9C1D-E3669DCD8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485B06-0783-401D-B934-1FE7870D0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978FCE-2A4A-577F-DDF7-F2D6466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AF8934-3919-2520-8F56-F20A2F6F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F680CC-9475-2E50-7754-E647341A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948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AF18F3-796C-BDDF-2223-2F18231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576ADF-E289-95B5-455C-FED856ACD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E83642-818D-9AE8-7D9B-66E1983B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9EA91B-1642-79E6-F50C-B699C1B1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9C04ED-C1D7-BF3B-B575-61E0D3DD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861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8A77E-AEF9-57B1-206C-A9F38D6B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1A6446-9260-5FAE-F071-A77760AA9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2F26FD-DD32-C2EE-D5CA-1518C1DD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7661B5-B322-11C8-3D04-D2C4AC97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11ABF5-A55B-DF63-57C0-BD4D1F1B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87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5D087-98A8-236C-6B2F-DBBB378D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A9833C-501C-E90B-97C4-1EC2AD22E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C26863-34EC-3B30-B11D-51EECE08B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A4D66ED-70FD-7925-C5D5-95369D21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070F29-EC64-1447-9AF1-0637741A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3F56DE-850F-EE66-2B4A-CFA82BE6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704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354B9-D9D2-4B6E-B140-304CB8CA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E284BB-5F58-1B7C-0759-0C9B195E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93D185-689F-7523-3851-804E02B94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7ED519-A3BD-90AA-D839-CB3E87901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C16E904-511E-9BEC-4F52-223757684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A4E813B-840F-FAE6-1C67-4220D925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99D9FE5-3442-55BE-6817-0C232243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E324E04-B9B6-A084-B68A-3E102063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95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9A9F1-E922-07C4-121F-3A2DB97E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0DBABBA-136A-6F52-71F3-A86E2B72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844F53-0D4D-D54C-B593-9C665FEC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3929236-0A3F-B3F6-30BC-CCCC722A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299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8840B05-74A7-B43C-80B0-7D4FCC43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2536A33-8CC6-4B01-B862-B802F696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FA3163-F4EB-DE75-82E4-AEB39AE4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12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D5B93-7F18-D5B3-31E7-903522D2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1F8B4C-A90C-B757-31BD-CD61E19C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34A849-96EA-C3A7-EA2D-4B708F27B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9645B32-71B2-9922-D6AB-1BF4B32B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428A7F5-35FC-6D25-49F9-84491930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943BA6-BCE1-C349-52CF-717C00D2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368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50A864-0D9A-64BB-D96E-B1784738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7A98B97-6B61-6907-2BD7-90B65BA4C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8ECC65-4054-E8BC-0A30-8DEE1DB4C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B887FDB-D3E2-5FFE-901F-635364E9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811167-40D7-E335-0C59-62B41484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E29BA85-2CF6-7216-C78E-1086713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42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9C7E7FD-9A12-D258-B63A-7358EE68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3C7255-44C3-B273-28B5-A3ADBE32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D89300-F81E-3E73-4BFE-03521F4C4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1B855-191E-DB4E-9886-2C54974EECB6}" type="datetimeFigureOut">
              <a:rPr lang="sr-Latn-RS" smtClean="0"/>
              <a:t>12.3.2026.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CDE01F-0D95-AA51-C7A1-218C38981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1EDC0D-404D-1D0F-21DF-1EF8C7E7F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27BF4-8BC1-7343-8D05-7F5095978C1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69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EAC2D0-1356-CBDB-E6EC-519E4A7AFC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-1" b="6399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6A4FAA3-1A6E-9509-11BA-267CCE3D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hr-HR" sz="6600">
                <a:solidFill>
                  <a:schemeClr val="bg1"/>
                </a:solidFill>
              </a:rPr>
              <a:t>Svjetski dan potrošača</a:t>
            </a:r>
            <a:endParaRPr lang="sr-Latn-RS" sz="660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E4814E-A013-2310-78C8-A9D3B6B7E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Patricia Halar, Tea Puljak, Ilijana Cindrić 3C</a:t>
            </a:r>
          </a:p>
          <a:p>
            <a:endParaRPr lang="hr-HR">
              <a:solidFill>
                <a:schemeClr val="bg1"/>
              </a:solidFill>
            </a:endParaRPr>
          </a:p>
          <a:p>
            <a:endParaRPr lang="sr-Latn-RS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B6F550-EA3A-7474-DBA4-4D18EBDD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0C2E3D-5C90-3F6F-4854-F10A635E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smo potrošači svaki dan</a:t>
            </a:r>
          </a:p>
          <a:p>
            <a:r>
              <a:rPr lang="hr-HR" dirty="0"/>
              <a:t>Prava postoje samo ako ih poznajemo i koristimo</a:t>
            </a:r>
          </a:p>
          <a:p>
            <a:r>
              <a:rPr lang="hr-HR" dirty="0"/>
              <a:t>U digitalnom dobu kritičko razmišljanje je zaštita</a:t>
            </a:r>
          </a:p>
          <a:p>
            <a:r>
              <a:rPr lang="hr-HR" dirty="0"/>
              <a:t>Informiran potrošač = siguran potrošač!!!</a:t>
            </a:r>
          </a:p>
          <a:p>
            <a:r>
              <a:rPr lang="hr-HR" b="1" dirty="0"/>
              <a:t>Kritičko razmišljanje je zaštita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36027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6D2D57-F47E-0D82-B08B-A7548964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Izvori: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66069A-84A5-B66E-E1F9-2D628862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Udruge.gov.hr</a:t>
            </a:r>
          </a:p>
          <a:p>
            <a:r>
              <a:rPr lang="hr-HR" dirty="0"/>
              <a:t>Huzp.hr</a:t>
            </a:r>
          </a:p>
          <a:p>
            <a:r>
              <a:rPr lang="hr-HR" dirty="0"/>
              <a:t>Szp.hr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6489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FA9429-9241-135F-D277-53D74AC6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Povijesni kontekst</a:t>
            </a:r>
            <a:endParaRPr lang="sr-Latn-RS" sz="5400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C5B725-FDDB-287F-2EF3-4B3B84ED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 dirty="0"/>
              <a:t>John F. Kennedy prvi put službeno govori o pravima potrošača pred američkim Kongresom</a:t>
            </a:r>
          </a:p>
          <a:p>
            <a:r>
              <a:rPr lang="hr-HR" sz="2200" dirty="0"/>
              <a:t>Time započinje moderni pokret zaštite potrošača</a:t>
            </a:r>
          </a:p>
          <a:p>
            <a:r>
              <a:rPr lang="hr-HR" sz="2200" dirty="0"/>
              <a:t>Dan se globalno obilježava od 1983. godine</a:t>
            </a:r>
          </a:p>
          <a:p>
            <a:pPr marL="0" indent="0">
              <a:buNone/>
            </a:pPr>
            <a:br>
              <a:rPr lang="hr-HR" sz="2200" dirty="0"/>
            </a:br>
            <a:endParaRPr lang="hr-HR" sz="2200" dirty="0"/>
          </a:p>
          <a:p>
            <a:r>
              <a:rPr lang="hr-HR" sz="2200" dirty="0"/>
              <a:t> Zanimljivo: prije toga potrošači gotovo da nisu imali pravnu zaštitu kakvu poznajemo danas.</a:t>
            </a:r>
          </a:p>
          <a:p>
            <a:endParaRPr lang="sr-Latn-RS" sz="2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F94EC87-A110-A12C-97FE-CD9981E59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010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2B3180-BD21-713F-5E2B-EA1D0DB5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Tko je potrošač??</a:t>
            </a:r>
            <a:endParaRPr lang="sr-Latn-R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6A0B7A-9066-CA79-2F19-A4299E01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hr-HR" sz="2200"/>
              <a:t>Potrošač je fizička osoba koja kupuje proizvod ili uslugu izvan svoje profesionalne ili poslovne djelatnosti. </a:t>
            </a:r>
          </a:p>
          <a:p>
            <a:r>
              <a:rPr lang="hr-HR" sz="2200"/>
              <a:t>učenik koji kupuje tenisice = potrošač</a:t>
            </a:r>
          </a:p>
          <a:p>
            <a:r>
              <a:rPr lang="hr-HR" sz="2200"/>
              <a:t>poduzetnik koji kupuje robu za firmu = nije potrošač u tom smislu</a:t>
            </a:r>
          </a:p>
          <a:p>
            <a:endParaRPr lang="hr-HR" sz="22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5349B7-1CD0-FA88-3309-09E7EEF8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-2"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E4DF75-36EA-8A7C-27DD-6A25A3E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hr-HR" sz="3900"/>
              <a:t>Temeljna prava potrošača (UN smjernice)</a:t>
            </a:r>
            <a:endParaRPr lang="sr-Latn-RS" sz="39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63241D-F1DF-F5DA-B0C0-2460A4C7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Prema United Nations: 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sigurnost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informaciju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izbor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da se čuje glas potrošača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naknadu štete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potrošačko obrazovanje</a:t>
            </a:r>
          </a:p>
          <a:p>
            <a:r>
              <a:rPr lang="hr-HR" sz="2000" dirty="0">
                <a:solidFill>
                  <a:schemeClr val="tx1">
                    <a:alpha val="80000"/>
                  </a:schemeClr>
                </a:solidFill>
              </a:rPr>
              <a:t>Pravo na zdrav okoliš</a:t>
            </a:r>
          </a:p>
          <a:p>
            <a:endParaRPr lang="sr-Latn-R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EC4BF0A-2564-0E34-F4E2-D0977F9D7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53" y="1389484"/>
            <a:ext cx="3548404" cy="4731205"/>
          </a:xfrm>
          <a:prstGeom prst="rect">
            <a:avLst/>
          </a:prstGeom>
        </p:spPr>
      </p:pic>
      <p:sp>
        <p:nvSpPr>
          <p:cNvPr id="2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2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718A5B-15D1-E7AD-F2C8-63744286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Europska unija i zaštita potrošača</a:t>
            </a:r>
            <a:endParaRPr lang="sr-Latn-RS" sz="54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00D6E6-A0EC-FED4-0135-457C3F83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dirty="0"/>
              <a:t>U EU vrijedi:</a:t>
            </a:r>
          </a:p>
          <a:p>
            <a:r>
              <a:rPr lang="hr-HR" sz="2200" dirty="0"/>
              <a:t>14 dana pravo na povrat robe kupljene online (bez navođenja razloga)</a:t>
            </a:r>
          </a:p>
          <a:p>
            <a:r>
              <a:rPr lang="hr-HR" sz="2200" dirty="0"/>
              <a:t>Minimalno 2 godine zakonskog jamstva</a:t>
            </a:r>
          </a:p>
          <a:p>
            <a:r>
              <a:rPr lang="hr-HR" sz="2200" dirty="0"/>
              <a:t>Zaštita od nepoštene poslovne prakse</a:t>
            </a:r>
          </a:p>
          <a:p>
            <a:pPr marL="0" indent="0">
              <a:buNone/>
            </a:pPr>
            <a:br>
              <a:rPr lang="hr-HR" sz="2200" dirty="0"/>
            </a:br>
            <a:endParaRPr lang="hr-HR" sz="2200" dirty="0"/>
          </a:p>
          <a:p>
            <a:pPr marL="0" indent="0">
              <a:buNone/>
            </a:pPr>
            <a:r>
              <a:rPr lang="hr-HR" sz="2200" dirty="0"/>
              <a:t>Institucija:</a:t>
            </a:r>
          </a:p>
          <a:p>
            <a:r>
              <a:rPr lang="hr-HR" sz="2200" dirty="0"/>
              <a:t>Europska komisija</a:t>
            </a:r>
          </a:p>
          <a:p>
            <a:endParaRPr lang="sr-Latn-RS" sz="2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83CFDE-4DA3-FFBF-C544-CED96B9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9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F67F12-16E7-1BC4-BB5F-69DFB47B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853103"/>
          </a:xfrm>
        </p:spPr>
        <p:txBody>
          <a:bodyPr anchor="b">
            <a:normAutofit/>
          </a:bodyPr>
          <a:lstStyle/>
          <a:p>
            <a:r>
              <a:rPr lang="hr-HR" sz="5400" dirty="0"/>
              <a:t>Hrvatski zakon</a:t>
            </a:r>
            <a:endParaRPr lang="sr-Latn-RS" sz="5400" dirty="0"/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800A03-4C50-0E51-FC97-CF394C81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37461"/>
            <a:ext cx="4818888" cy="3671315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hr-HR" sz="1900" dirty="0"/>
              <a:t>U Hrvatskoj se zaštita temelji na:</a:t>
            </a:r>
          </a:p>
          <a:p>
            <a:r>
              <a:rPr lang="hr-HR" sz="1900" dirty="0"/>
              <a:t>Zakonu o zaštiti potrošača</a:t>
            </a:r>
          </a:p>
          <a:p>
            <a:r>
              <a:rPr lang="hr-HR" sz="1900" dirty="0"/>
              <a:t>Zakonu o obveznim odnosima</a:t>
            </a:r>
          </a:p>
          <a:p>
            <a:pPr marL="0" indent="0">
              <a:buNone/>
            </a:pPr>
            <a:br>
              <a:rPr lang="hr-HR" sz="1900" dirty="0"/>
            </a:br>
            <a:endParaRPr lang="hr-HR" sz="1900" dirty="0"/>
          </a:p>
          <a:p>
            <a:pPr marL="0" indent="0">
              <a:buNone/>
            </a:pPr>
            <a:r>
              <a:rPr lang="hr-HR" sz="1900" dirty="0"/>
              <a:t>Nadležno tijelo:</a:t>
            </a:r>
          </a:p>
          <a:p>
            <a:r>
              <a:rPr lang="hr-HR" sz="1900" dirty="0"/>
              <a:t>Ministarstvo gospodarstva i održivog razvoja</a:t>
            </a:r>
          </a:p>
          <a:p>
            <a:pPr marL="0" indent="0">
              <a:buNone/>
            </a:pPr>
            <a:br>
              <a:rPr lang="hr-HR" sz="1900" dirty="0"/>
            </a:br>
            <a:endParaRPr lang="hr-HR" sz="1900" dirty="0"/>
          </a:p>
          <a:p>
            <a:pPr marL="0" indent="0">
              <a:buNone/>
            </a:pPr>
            <a:r>
              <a:rPr lang="hr-HR" sz="1900" dirty="0"/>
              <a:t>Postoji i:</a:t>
            </a:r>
          </a:p>
          <a:p>
            <a:r>
              <a:rPr lang="hr-HR" sz="1900" dirty="0"/>
              <a:t>Europski potrošački centar Hrvatska</a:t>
            </a:r>
          </a:p>
          <a:p>
            <a:r>
              <a:rPr lang="hr-HR" sz="1900" dirty="0"/>
              <a:t>U slucaju da se nešto dogodi treba se javiti Hrvatskoj udruzi za zaštitu potrošača           https://huzp.hr/ </a:t>
            </a:r>
          </a:p>
          <a:p>
            <a:endParaRPr lang="hr-HR" sz="1500" dirty="0"/>
          </a:p>
          <a:p>
            <a:endParaRPr lang="sr-Latn-RS" sz="15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4A89F8-486E-7D48-D8EF-2BD6CDE3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10820"/>
          <a:stretch>
            <a:fillRect/>
          </a:stretch>
        </p:blipFill>
        <p:spPr>
          <a:xfrm>
            <a:off x="6099048" y="1493183"/>
            <a:ext cx="5458968" cy="3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ED2E4E-0163-0E49-286E-A4F4D0A6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5400"/>
              <a:t>Digitalno doba</a:t>
            </a:r>
            <a:endParaRPr lang="sr-Latn-RS" sz="54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DA29CA-DE48-B6BD-81BF-6F6CD214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200" dirty="0"/>
              <a:t>Danas su najveći problemi:</a:t>
            </a:r>
          </a:p>
          <a:p>
            <a:r>
              <a:rPr lang="hr-HR" sz="2200" dirty="0"/>
              <a:t>Online prijevare</a:t>
            </a:r>
          </a:p>
          <a:p>
            <a:r>
              <a:rPr lang="hr-HR" sz="2200" dirty="0"/>
              <a:t>Lažne web trgovine</a:t>
            </a:r>
          </a:p>
          <a:p>
            <a:r>
              <a:rPr lang="hr-HR" sz="2200" dirty="0"/>
              <a:t>Krađa osobnih podataka</a:t>
            </a:r>
          </a:p>
          <a:p>
            <a:r>
              <a:rPr lang="hr-HR" sz="2200" dirty="0"/>
              <a:t>Influenceri i prikriveno oglašavanje</a:t>
            </a:r>
          </a:p>
          <a:p>
            <a:r>
              <a:rPr lang="hr-HR" sz="2200" dirty="0"/>
              <a:t>“Dark patterns” (manipulativni dizajn web stranica)</a:t>
            </a:r>
          </a:p>
          <a:p>
            <a:pPr marL="0" indent="0">
              <a:buNone/>
            </a:pPr>
            <a:br>
              <a:rPr lang="hr-HR" sz="2200" dirty="0"/>
            </a:br>
            <a:endParaRPr lang="hr-HR" sz="2200" dirty="0"/>
          </a:p>
          <a:p>
            <a:r>
              <a:rPr lang="hr-HR" sz="2200" dirty="0"/>
              <a:t>Zanimljivo: Mlade osobe su jedna od najranjivijih skupina.</a:t>
            </a:r>
          </a:p>
          <a:p>
            <a:endParaRPr lang="sr-Latn-RS" sz="2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F4AD5B-A288-4236-9F2C-2C5274CE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41E295-1012-7CBA-5244-62B44BC8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sz="4800"/>
              <a:t>Statistika</a:t>
            </a:r>
            <a:endParaRPr lang="sr-Latn-RS" sz="48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DCBD9D-9A74-4BD0-1471-2D2578CD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hr-HR" sz="2000"/>
              <a:t>Većina mladih kupuje online barem jednom mjesečno</a:t>
            </a:r>
          </a:p>
          <a:p>
            <a:r>
              <a:rPr lang="hr-HR" sz="2000"/>
              <a:t>Svake godine milijuni ljudi u EU prijave online prijevare</a:t>
            </a:r>
          </a:p>
          <a:p>
            <a:r>
              <a:rPr lang="hr-HR" sz="2000"/>
              <a:t>Najčešće prijevare: lažne nagradne igre, lažni webshopovi, pretplate koje se automatski obnavljaju</a:t>
            </a:r>
          </a:p>
          <a:p>
            <a:endParaRPr lang="sr-Latn-RS" sz="20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AC3B39-EF41-5B44-0A09-A9B219B3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227630"/>
            <a:ext cx="5150277" cy="22274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65E7B-86B6-ED89-ACB1-499512F8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Održiva potrošnja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0CC805-26C0-8AC2-980D-378CCA12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Današnja tema Svjetskog dana potrošača često uključuje:</a:t>
            </a:r>
          </a:p>
          <a:p>
            <a:r>
              <a:rPr lang="hr-HR" dirty="0"/>
              <a:t>Ekološku proizvodnju</a:t>
            </a:r>
          </a:p>
          <a:p>
            <a:r>
              <a:rPr lang="hr-HR" dirty="0"/>
              <a:t>Smanjenje otpada</a:t>
            </a:r>
          </a:p>
          <a:p>
            <a:r>
              <a:rPr lang="hr-HR" dirty="0"/>
              <a:t>Borbu protiv “fast fashion” industrije (jeftina, brzo proizvedena odjeća, loša kvaliteta, ogromno zagađenje)</a:t>
            </a:r>
          </a:p>
          <a:p>
            <a:r>
              <a:rPr lang="hr-HR" dirty="0"/>
              <a:t>Pravo na popravak (Right to Repair) - ideja da ti, kao kupac, imaš pravo popraviti svoj uređaj umjesto da ga moraš baciti i kupiti novi</a:t>
            </a:r>
          </a:p>
          <a:p>
            <a:pPr marL="0" indent="0">
              <a:buNone/>
            </a:pPr>
            <a:br>
              <a:rPr lang="hr-HR" dirty="0"/>
            </a:br>
            <a:endParaRPr lang="hr-HR" dirty="0"/>
          </a:p>
          <a:p>
            <a:r>
              <a:rPr lang="hr-HR" dirty="0"/>
              <a:t>To pokazuje da potrošačka prava nisu samo o novcu – nego i o društvenoj odgovornosti.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01879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sustava Office</vt:lpstr>
      <vt:lpstr>Svjetski dan potrošača</vt:lpstr>
      <vt:lpstr>Povijesni kontekst</vt:lpstr>
      <vt:lpstr>Tko je potrošač??</vt:lpstr>
      <vt:lpstr>Temeljna prava potrošača (UN smjernice)</vt:lpstr>
      <vt:lpstr>Europska unija i zaštita potrošača</vt:lpstr>
      <vt:lpstr>Hrvatski zakon</vt:lpstr>
      <vt:lpstr>Digitalno doba</vt:lpstr>
      <vt:lpstr>Statistika</vt:lpstr>
      <vt:lpstr>Održiva potrošnja</vt:lpstr>
      <vt:lpstr>Zaključak</vt:lpstr>
      <vt:lpstr>Izvori: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potrošača</dc:title>
  <dc:creator>Patricia Halar</dc:creator>
  <cp:lastModifiedBy>Pc</cp:lastModifiedBy>
  <cp:revision>6</cp:revision>
  <dcterms:created xsi:type="dcterms:W3CDTF">2026-02-17T09:52:05Z</dcterms:created>
  <dcterms:modified xsi:type="dcterms:W3CDTF">2026-03-12T20:26:41Z</dcterms:modified>
</cp:coreProperties>
</file>