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1cwOAFjnF83QjhS5lxa/uIJ2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EC63C-2EFB-4460-A595-91B7BD9C67CB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D33072-FB27-4F9D-A452-514EDCF12AAF}">
      <dgm:prSet/>
      <dgm:spPr/>
      <dgm:t>
        <a:bodyPr/>
        <a:lstStyle/>
        <a:p>
          <a:r>
            <a:rPr lang="hr-HR" b="0" i="0"/>
            <a:t>Prirodni zaslađivač bogat antioksidansima</a:t>
          </a:r>
          <a:endParaRPr lang="en-US"/>
        </a:p>
      </dgm:t>
    </dgm:pt>
    <dgm:pt modelId="{C9B9E3DE-E55E-4893-9ECA-5B142003F49F}" type="parTrans" cxnId="{9B012721-833D-43DB-9379-475B6F0F3E54}">
      <dgm:prSet/>
      <dgm:spPr/>
      <dgm:t>
        <a:bodyPr/>
        <a:lstStyle/>
        <a:p>
          <a:endParaRPr lang="en-US"/>
        </a:p>
      </dgm:t>
    </dgm:pt>
    <dgm:pt modelId="{E3EA84BF-6E69-4465-A9CA-FACB05B65DC5}" type="sibTrans" cxnId="{9B012721-833D-43DB-9379-475B6F0F3E54}">
      <dgm:prSet/>
      <dgm:spPr/>
      <dgm:t>
        <a:bodyPr/>
        <a:lstStyle/>
        <a:p>
          <a:endParaRPr lang="en-US"/>
        </a:p>
      </dgm:t>
    </dgm:pt>
    <dgm:pt modelId="{64713336-A2AE-4174-A4EA-3522F9261068}">
      <dgm:prSet/>
      <dgm:spPr/>
      <dgm:t>
        <a:bodyPr/>
        <a:lstStyle/>
        <a:p>
          <a:r>
            <a:rPr lang="hr-HR" b="0" i="0"/>
            <a:t>Pun vitamina i minerala</a:t>
          </a:r>
          <a:endParaRPr lang="en-US"/>
        </a:p>
      </dgm:t>
    </dgm:pt>
    <dgm:pt modelId="{FBC00E8A-4540-4206-9711-C859C67DE2C2}" type="parTrans" cxnId="{957E3801-F19C-4CB6-AD6F-74F99A7394B9}">
      <dgm:prSet/>
      <dgm:spPr/>
      <dgm:t>
        <a:bodyPr/>
        <a:lstStyle/>
        <a:p>
          <a:endParaRPr lang="en-US"/>
        </a:p>
      </dgm:t>
    </dgm:pt>
    <dgm:pt modelId="{229E54E8-2983-498C-AB51-831189A37569}" type="sibTrans" cxnId="{957E3801-F19C-4CB6-AD6F-74F99A7394B9}">
      <dgm:prSet/>
      <dgm:spPr/>
      <dgm:t>
        <a:bodyPr/>
        <a:lstStyle/>
        <a:p>
          <a:endParaRPr lang="en-US"/>
        </a:p>
      </dgm:t>
    </dgm:pt>
    <dgm:pt modelId="{96603EE3-1B31-4AFC-B4BC-B78437C4CFF1}">
      <dgm:prSet/>
      <dgm:spPr/>
      <dgm:t>
        <a:bodyPr/>
        <a:lstStyle/>
        <a:p>
          <a:r>
            <a:rPr lang="hr-HR" b="0" i="0"/>
            <a:t>Ima antibakterijska i protuupalna svojstva</a:t>
          </a:r>
          <a:endParaRPr lang="en-US"/>
        </a:p>
      </dgm:t>
    </dgm:pt>
    <dgm:pt modelId="{13C10B90-F119-4A50-BA9A-8AA4EFE75FB8}" type="parTrans" cxnId="{ACA5CC79-8DD0-4F63-9E5E-64B2D304815F}">
      <dgm:prSet/>
      <dgm:spPr/>
      <dgm:t>
        <a:bodyPr/>
        <a:lstStyle/>
        <a:p>
          <a:endParaRPr lang="en-US"/>
        </a:p>
      </dgm:t>
    </dgm:pt>
    <dgm:pt modelId="{3935D0E9-6453-4223-BF72-0263C18C2875}" type="sibTrans" cxnId="{ACA5CC79-8DD0-4F63-9E5E-64B2D304815F}">
      <dgm:prSet/>
      <dgm:spPr/>
      <dgm:t>
        <a:bodyPr/>
        <a:lstStyle/>
        <a:p>
          <a:endParaRPr lang="en-US"/>
        </a:p>
      </dgm:t>
    </dgm:pt>
    <dgm:pt modelId="{62C1D69A-7A8E-490D-9B25-5E285F3EDCF4}">
      <dgm:prSet/>
      <dgm:spPr/>
      <dgm:t>
        <a:bodyPr/>
        <a:lstStyle/>
        <a:p>
          <a:r>
            <a:rPr lang="hr-HR" b="0" i="0"/>
            <a:t>Jača imunitet</a:t>
          </a:r>
          <a:endParaRPr lang="en-US"/>
        </a:p>
      </dgm:t>
    </dgm:pt>
    <dgm:pt modelId="{A197B628-4B2D-40D0-8981-86494F615BA6}" type="parTrans" cxnId="{BB5B7606-920B-4123-A8D8-550CB5D6C53E}">
      <dgm:prSet/>
      <dgm:spPr/>
      <dgm:t>
        <a:bodyPr/>
        <a:lstStyle/>
        <a:p>
          <a:endParaRPr lang="en-US"/>
        </a:p>
      </dgm:t>
    </dgm:pt>
    <dgm:pt modelId="{B4424850-0DDE-4F2B-9F69-F96F73DE7692}" type="sibTrans" cxnId="{BB5B7606-920B-4123-A8D8-550CB5D6C53E}">
      <dgm:prSet/>
      <dgm:spPr/>
      <dgm:t>
        <a:bodyPr/>
        <a:lstStyle/>
        <a:p>
          <a:endParaRPr lang="en-US"/>
        </a:p>
      </dgm:t>
    </dgm:pt>
    <dgm:pt modelId="{C8C295F0-8FA3-46C8-9A89-B8B82CC6AF00}">
      <dgm:prSet/>
      <dgm:spPr/>
      <dgm:t>
        <a:bodyPr/>
        <a:lstStyle/>
        <a:p>
          <a:r>
            <a:rPr lang="hr-HR" b="0" i="0"/>
            <a:t>Pomaže kod grlobolje</a:t>
          </a:r>
          <a:endParaRPr lang="en-US"/>
        </a:p>
      </dgm:t>
    </dgm:pt>
    <dgm:pt modelId="{3A052113-A5CD-4B6C-8769-26ECCC6BC8B0}" type="parTrans" cxnId="{59C9939B-457B-42B6-B8C1-066D866FFD88}">
      <dgm:prSet/>
      <dgm:spPr/>
      <dgm:t>
        <a:bodyPr/>
        <a:lstStyle/>
        <a:p>
          <a:endParaRPr lang="en-US"/>
        </a:p>
      </dgm:t>
    </dgm:pt>
    <dgm:pt modelId="{06C87AF4-01AE-4CD5-849A-943F1A4061E0}" type="sibTrans" cxnId="{59C9939B-457B-42B6-B8C1-066D866FFD88}">
      <dgm:prSet/>
      <dgm:spPr/>
      <dgm:t>
        <a:bodyPr/>
        <a:lstStyle/>
        <a:p>
          <a:endParaRPr lang="en-US"/>
        </a:p>
      </dgm:t>
    </dgm:pt>
    <dgm:pt modelId="{F5544259-3550-4D26-B86A-E42F59D7C2CD}">
      <dgm:prSet/>
      <dgm:spPr/>
      <dgm:t>
        <a:bodyPr/>
        <a:lstStyle/>
        <a:p>
          <a:r>
            <a:rPr lang="hr-HR" b="0" i="0"/>
            <a:t>Može poboljšati san</a:t>
          </a:r>
          <a:endParaRPr lang="en-US"/>
        </a:p>
      </dgm:t>
    </dgm:pt>
    <dgm:pt modelId="{31CCE904-A876-4CF9-98FF-F07E265FA3E6}" type="parTrans" cxnId="{DF46D148-B636-4E50-96F2-2CC4C1F974D6}">
      <dgm:prSet/>
      <dgm:spPr/>
      <dgm:t>
        <a:bodyPr/>
        <a:lstStyle/>
        <a:p>
          <a:endParaRPr lang="en-US"/>
        </a:p>
      </dgm:t>
    </dgm:pt>
    <dgm:pt modelId="{46256066-55A6-4392-881A-65C1053BA6D3}" type="sibTrans" cxnId="{DF46D148-B636-4E50-96F2-2CC4C1F974D6}">
      <dgm:prSet/>
      <dgm:spPr/>
      <dgm:t>
        <a:bodyPr/>
        <a:lstStyle/>
        <a:p>
          <a:endParaRPr lang="en-US"/>
        </a:p>
      </dgm:t>
    </dgm:pt>
    <dgm:pt modelId="{C06699C4-E2C0-438B-B124-F50D9E8A411F}" type="pres">
      <dgm:prSet presAssocID="{171EC63C-2EFB-4460-A595-91B7BD9C67CB}" presName="Name0" presStyleCnt="0">
        <dgm:presLayoutVars>
          <dgm:dir/>
          <dgm:animLvl val="lvl"/>
          <dgm:resizeHandles val="exact"/>
        </dgm:presLayoutVars>
      </dgm:prSet>
      <dgm:spPr/>
    </dgm:pt>
    <dgm:pt modelId="{39757F07-FE1D-4254-95E6-03103F080754}" type="pres">
      <dgm:prSet presAssocID="{3ED33072-FB27-4F9D-A452-514EDCF12AAF}" presName="linNode" presStyleCnt="0"/>
      <dgm:spPr/>
    </dgm:pt>
    <dgm:pt modelId="{2500CF59-74DE-4127-ACED-8AAE5E2440D2}" type="pres">
      <dgm:prSet presAssocID="{3ED33072-FB27-4F9D-A452-514EDCF12AA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41D9CD20-D37C-4A77-B945-BF6BD6F9F836}" type="pres">
      <dgm:prSet presAssocID="{E3EA84BF-6E69-4465-A9CA-FACB05B65DC5}" presName="sp" presStyleCnt="0"/>
      <dgm:spPr/>
    </dgm:pt>
    <dgm:pt modelId="{411D9D99-1B6B-49EE-915A-E9DDDF3C4030}" type="pres">
      <dgm:prSet presAssocID="{64713336-A2AE-4174-A4EA-3522F9261068}" presName="linNode" presStyleCnt="0"/>
      <dgm:spPr/>
    </dgm:pt>
    <dgm:pt modelId="{5B92F292-57D2-457D-B795-B72F3E102577}" type="pres">
      <dgm:prSet presAssocID="{64713336-A2AE-4174-A4EA-3522F926106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0AF39B0-0701-4DB2-BAD4-B972FE9AE14C}" type="pres">
      <dgm:prSet presAssocID="{229E54E8-2983-498C-AB51-831189A37569}" presName="sp" presStyleCnt="0"/>
      <dgm:spPr/>
    </dgm:pt>
    <dgm:pt modelId="{7DEB8F0F-34AE-4496-B9AE-E31D202A8AEF}" type="pres">
      <dgm:prSet presAssocID="{96603EE3-1B31-4AFC-B4BC-B78437C4CFF1}" presName="linNode" presStyleCnt="0"/>
      <dgm:spPr/>
    </dgm:pt>
    <dgm:pt modelId="{B04D08C7-9941-4C50-BB4A-B95592FD935C}" type="pres">
      <dgm:prSet presAssocID="{96603EE3-1B31-4AFC-B4BC-B78437C4CFF1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63520A9A-8518-448D-A3E0-BEDADCEF194D}" type="pres">
      <dgm:prSet presAssocID="{3935D0E9-6453-4223-BF72-0263C18C2875}" presName="sp" presStyleCnt="0"/>
      <dgm:spPr/>
    </dgm:pt>
    <dgm:pt modelId="{270488E3-62A9-4CDA-ACF9-7AEFFD74DFA9}" type="pres">
      <dgm:prSet presAssocID="{62C1D69A-7A8E-490D-9B25-5E285F3EDCF4}" presName="linNode" presStyleCnt="0"/>
      <dgm:spPr/>
    </dgm:pt>
    <dgm:pt modelId="{C19C74A9-CC9F-491B-8838-F4AC2B8654B8}" type="pres">
      <dgm:prSet presAssocID="{62C1D69A-7A8E-490D-9B25-5E285F3EDCF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0F088B3-C018-4174-B5B2-83B1DA12C2B9}" type="pres">
      <dgm:prSet presAssocID="{B4424850-0DDE-4F2B-9F69-F96F73DE7692}" presName="sp" presStyleCnt="0"/>
      <dgm:spPr/>
    </dgm:pt>
    <dgm:pt modelId="{8F1C131B-069A-410D-A082-F19909D6E196}" type="pres">
      <dgm:prSet presAssocID="{C8C295F0-8FA3-46C8-9A89-B8B82CC6AF00}" presName="linNode" presStyleCnt="0"/>
      <dgm:spPr/>
    </dgm:pt>
    <dgm:pt modelId="{FB8816E1-F969-48E8-85DA-97917E134EE9}" type="pres">
      <dgm:prSet presAssocID="{C8C295F0-8FA3-46C8-9A89-B8B82CC6AF0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F70B1D6-D9B1-43B3-84FC-F212D6C40492}" type="pres">
      <dgm:prSet presAssocID="{06C87AF4-01AE-4CD5-849A-943F1A4061E0}" presName="sp" presStyleCnt="0"/>
      <dgm:spPr/>
    </dgm:pt>
    <dgm:pt modelId="{1596A8EE-2338-45EF-A197-0FBBCEBB99D4}" type="pres">
      <dgm:prSet presAssocID="{F5544259-3550-4D26-B86A-E42F59D7C2CD}" presName="linNode" presStyleCnt="0"/>
      <dgm:spPr/>
    </dgm:pt>
    <dgm:pt modelId="{68B52504-5930-4912-AC24-35EC71D2A598}" type="pres">
      <dgm:prSet presAssocID="{F5544259-3550-4D26-B86A-E42F59D7C2CD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957E3801-F19C-4CB6-AD6F-74F99A7394B9}" srcId="{171EC63C-2EFB-4460-A595-91B7BD9C67CB}" destId="{64713336-A2AE-4174-A4EA-3522F9261068}" srcOrd="1" destOrd="0" parTransId="{FBC00E8A-4540-4206-9711-C859C67DE2C2}" sibTransId="{229E54E8-2983-498C-AB51-831189A37569}"/>
    <dgm:cxn modelId="{BB5B7606-920B-4123-A8D8-550CB5D6C53E}" srcId="{171EC63C-2EFB-4460-A595-91B7BD9C67CB}" destId="{62C1D69A-7A8E-490D-9B25-5E285F3EDCF4}" srcOrd="3" destOrd="0" parTransId="{A197B628-4B2D-40D0-8981-86494F615BA6}" sibTransId="{B4424850-0DDE-4F2B-9F69-F96F73DE7692}"/>
    <dgm:cxn modelId="{9B012721-833D-43DB-9379-475B6F0F3E54}" srcId="{171EC63C-2EFB-4460-A595-91B7BD9C67CB}" destId="{3ED33072-FB27-4F9D-A452-514EDCF12AAF}" srcOrd="0" destOrd="0" parTransId="{C9B9E3DE-E55E-4893-9ECA-5B142003F49F}" sibTransId="{E3EA84BF-6E69-4465-A9CA-FACB05B65DC5}"/>
    <dgm:cxn modelId="{6D41DC21-2FD4-4E3F-A66B-468565CFFF9C}" type="presOf" srcId="{C8C295F0-8FA3-46C8-9A89-B8B82CC6AF00}" destId="{FB8816E1-F969-48E8-85DA-97917E134EE9}" srcOrd="0" destOrd="0" presId="urn:microsoft.com/office/officeart/2005/8/layout/vList5"/>
    <dgm:cxn modelId="{F616C925-E6D4-4661-8E71-737F64B27526}" type="presOf" srcId="{96603EE3-1B31-4AFC-B4BC-B78437C4CFF1}" destId="{B04D08C7-9941-4C50-BB4A-B95592FD935C}" srcOrd="0" destOrd="0" presId="urn:microsoft.com/office/officeart/2005/8/layout/vList5"/>
    <dgm:cxn modelId="{628EAC62-34E3-4C7B-9E0D-03FF9E4AF713}" type="presOf" srcId="{3ED33072-FB27-4F9D-A452-514EDCF12AAF}" destId="{2500CF59-74DE-4127-ACED-8AAE5E2440D2}" srcOrd="0" destOrd="0" presId="urn:microsoft.com/office/officeart/2005/8/layout/vList5"/>
    <dgm:cxn modelId="{A06C1F66-74FF-4162-BB37-62A9E7E46B2D}" type="presOf" srcId="{64713336-A2AE-4174-A4EA-3522F9261068}" destId="{5B92F292-57D2-457D-B795-B72F3E102577}" srcOrd="0" destOrd="0" presId="urn:microsoft.com/office/officeart/2005/8/layout/vList5"/>
    <dgm:cxn modelId="{DF46D148-B636-4E50-96F2-2CC4C1F974D6}" srcId="{171EC63C-2EFB-4460-A595-91B7BD9C67CB}" destId="{F5544259-3550-4D26-B86A-E42F59D7C2CD}" srcOrd="5" destOrd="0" parTransId="{31CCE904-A876-4CF9-98FF-F07E265FA3E6}" sibTransId="{46256066-55A6-4392-881A-65C1053BA6D3}"/>
    <dgm:cxn modelId="{ACA5CC79-8DD0-4F63-9E5E-64B2D304815F}" srcId="{171EC63C-2EFB-4460-A595-91B7BD9C67CB}" destId="{96603EE3-1B31-4AFC-B4BC-B78437C4CFF1}" srcOrd="2" destOrd="0" parTransId="{13C10B90-F119-4A50-BA9A-8AA4EFE75FB8}" sibTransId="{3935D0E9-6453-4223-BF72-0263C18C2875}"/>
    <dgm:cxn modelId="{59C9939B-457B-42B6-B8C1-066D866FFD88}" srcId="{171EC63C-2EFB-4460-A595-91B7BD9C67CB}" destId="{C8C295F0-8FA3-46C8-9A89-B8B82CC6AF00}" srcOrd="4" destOrd="0" parTransId="{3A052113-A5CD-4B6C-8769-26ECCC6BC8B0}" sibTransId="{06C87AF4-01AE-4CD5-849A-943F1A4061E0}"/>
    <dgm:cxn modelId="{0E5192AA-490A-4181-8481-F12BCAA4C549}" type="presOf" srcId="{62C1D69A-7A8E-490D-9B25-5E285F3EDCF4}" destId="{C19C74A9-CC9F-491B-8838-F4AC2B8654B8}" srcOrd="0" destOrd="0" presId="urn:microsoft.com/office/officeart/2005/8/layout/vList5"/>
    <dgm:cxn modelId="{2F2F54D2-8A0F-4FB6-95A8-5A5A80738BC5}" type="presOf" srcId="{F5544259-3550-4D26-B86A-E42F59D7C2CD}" destId="{68B52504-5930-4912-AC24-35EC71D2A598}" srcOrd="0" destOrd="0" presId="urn:microsoft.com/office/officeart/2005/8/layout/vList5"/>
    <dgm:cxn modelId="{E05FA4EC-8C35-4F50-88AB-C6127D8A32EC}" type="presOf" srcId="{171EC63C-2EFB-4460-A595-91B7BD9C67CB}" destId="{C06699C4-E2C0-438B-B124-F50D9E8A411F}" srcOrd="0" destOrd="0" presId="urn:microsoft.com/office/officeart/2005/8/layout/vList5"/>
    <dgm:cxn modelId="{36971E5C-D52C-470C-96D1-F0F8BC9AA44C}" type="presParOf" srcId="{C06699C4-E2C0-438B-B124-F50D9E8A411F}" destId="{39757F07-FE1D-4254-95E6-03103F080754}" srcOrd="0" destOrd="0" presId="urn:microsoft.com/office/officeart/2005/8/layout/vList5"/>
    <dgm:cxn modelId="{A61E073B-29BC-458A-BC70-777B8AA4A7E8}" type="presParOf" srcId="{39757F07-FE1D-4254-95E6-03103F080754}" destId="{2500CF59-74DE-4127-ACED-8AAE5E2440D2}" srcOrd="0" destOrd="0" presId="urn:microsoft.com/office/officeart/2005/8/layout/vList5"/>
    <dgm:cxn modelId="{FD2B1814-66A1-4DFD-9104-3127A141FB22}" type="presParOf" srcId="{C06699C4-E2C0-438B-B124-F50D9E8A411F}" destId="{41D9CD20-D37C-4A77-B945-BF6BD6F9F836}" srcOrd="1" destOrd="0" presId="urn:microsoft.com/office/officeart/2005/8/layout/vList5"/>
    <dgm:cxn modelId="{366E256F-16C0-4F0D-9AFB-B38AF59A13D6}" type="presParOf" srcId="{C06699C4-E2C0-438B-B124-F50D9E8A411F}" destId="{411D9D99-1B6B-49EE-915A-E9DDDF3C4030}" srcOrd="2" destOrd="0" presId="urn:microsoft.com/office/officeart/2005/8/layout/vList5"/>
    <dgm:cxn modelId="{9BAD8F38-254A-48F1-A38B-88CCF61D41B1}" type="presParOf" srcId="{411D9D99-1B6B-49EE-915A-E9DDDF3C4030}" destId="{5B92F292-57D2-457D-B795-B72F3E102577}" srcOrd="0" destOrd="0" presId="urn:microsoft.com/office/officeart/2005/8/layout/vList5"/>
    <dgm:cxn modelId="{EFA3345F-F040-4C35-A50B-D424F200A71A}" type="presParOf" srcId="{C06699C4-E2C0-438B-B124-F50D9E8A411F}" destId="{40AF39B0-0701-4DB2-BAD4-B972FE9AE14C}" srcOrd="3" destOrd="0" presId="urn:microsoft.com/office/officeart/2005/8/layout/vList5"/>
    <dgm:cxn modelId="{D62B4950-86BC-46B6-B443-EDB39D26824E}" type="presParOf" srcId="{C06699C4-E2C0-438B-B124-F50D9E8A411F}" destId="{7DEB8F0F-34AE-4496-B9AE-E31D202A8AEF}" srcOrd="4" destOrd="0" presId="urn:microsoft.com/office/officeart/2005/8/layout/vList5"/>
    <dgm:cxn modelId="{516A9BE2-1084-4804-976A-A57E05440338}" type="presParOf" srcId="{7DEB8F0F-34AE-4496-B9AE-E31D202A8AEF}" destId="{B04D08C7-9941-4C50-BB4A-B95592FD935C}" srcOrd="0" destOrd="0" presId="urn:microsoft.com/office/officeart/2005/8/layout/vList5"/>
    <dgm:cxn modelId="{27C427B3-7DBD-457D-84A4-492630BBCB0B}" type="presParOf" srcId="{C06699C4-E2C0-438B-B124-F50D9E8A411F}" destId="{63520A9A-8518-448D-A3E0-BEDADCEF194D}" srcOrd="5" destOrd="0" presId="urn:microsoft.com/office/officeart/2005/8/layout/vList5"/>
    <dgm:cxn modelId="{7097C147-0D7C-4FBF-BD40-D5884F947AE8}" type="presParOf" srcId="{C06699C4-E2C0-438B-B124-F50D9E8A411F}" destId="{270488E3-62A9-4CDA-ACF9-7AEFFD74DFA9}" srcOrd="6" destOrd="0" presId="urn:microsoft.com/office/officeart/2005/8/layout/vList5"/>
    <dgm:cxn modelId="{A9B137B5-AFDA-446D-9B3F-02091F229761}" type="presParOf" srcId="{270488E3-62A9-4CDA-ACF9-7AEFFD74DFA9}" destId="{C19C74A9-CC9F-491B-8838-F4AC2B8654B8}" srcOrd="0" destOrd="0" presId="urn:microsoft.com/office/officeart/2005/8/layout/vList5"/>
    <dgm:cxn modelId="{D452599B-9AF9-44D8-867F-30875D5E6F1D}" type="presParOf" srcId="{C06699C4-E2C0-438B-B124-F50D9E8A411F}" destId="{00F088B3-C018-4174-B5B2-83B1DA12C2B9}" srcOrd="7" destOrd="0" presId="urn:microsoft.com/office/officeart/2005/8/layout/vList5"/>
    <dgm:cxn modelId="{4D5C897B-B01E-44C7-86DF-FDF2A7A374CE}" type="presParOf" srcId="{C06699C4-E2C0-438B-B124-F50D9E8A411F}" destId="{8F1C131B-069A-410D-A082-F19909D6E196}" srcOrd="8" destOrd="0" presId="urn:microsoft.com/office/officeart/2005/8/layout/vList5"/>
    <dgm:cxn modelId="{D007E1CE-8A27-4C4D-99B0-5EA54EA7B663}" type="presParOf" srcId="{8F1C131B-069A-410D-A082-F19909D6E196}" destId="{FB8816E1-F969-48E8-85DA-97917E134EE9}" srcOrd="0" destOrd="0" presId="urn:microsoft.com/office/officeart/2005/8/layout/vList5"/>
    <dgm:cxn modelId="{9C8F357A-6A86-4AF0-AD6F-925109050C2E}" type="presParOf" srcId="{C06699C4-E2C0-438B-B124-F50D9E8A411F}" destId="{FF70B1D6-D9B1-43B3-84FC-F212D6C40492}" srcOrd="9" destOrd="0" presId="urn:microsoft.com/office/officeart/2005/8/layout/vList5"/>
    <dgm:cxn modelId="{CD80A2A3-E1C2-4487-ADA3-85DD9836547F}" type="presParOf" srcId="{C06699C4-E2C0-438B-B124-F50D9E8A411F}" destId="{1596A8EE-2338-45EF-A197-0FBBCEBB99D4}" srcOrd="10" destOrd="0" presId="urn:microsoft.com/office/officeart/2005/8/layout/vList5"/>
    <dgm:cxn modelId="{6365B0D3-0C7F-4BAE-A182-0D73A187F2A5}" type="presParOf" srcId="{1596A8EE-2338-45EF-A197-0FBBCEBB99D4}" destId="{68B52504-5930-4912-AC24-35EC71D2A5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0CF59-74DE-4127-ACED-8AAE5E2440D2}">
      <dsp:nvSpPr>
        <dsp:cNvPr id="0" name=""/>
        <dsp:cNvSpPr/>
      </dsp:nvSpPr>
      <dsp:spPr>
        <a:xfrm>
          <a:off x="3364992" y="1195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Prirodni zaslađivač bogat antioksidansima</a:t>
          </a:r>
          <a:endParaRPr lang="en-US" sz="2000" kern="1200"/>
        </a:p>
      </dsp:txBody>
      <dsp:txXfrm>
        <a:off x="3398969" y="35172"/>
        <a:ext cx="3717662" cy="628070"/>
      </dsp:txXfrm>
    </dsp:sp>
    <dsp:sp modelId="{5B92F292-57D2-457D-B795-B72F3E102577}">
      <dsp:nvSpPr>
        <dsp:cNvPr id="0" name=""/>
        <dsp:cNvSpPr/>
      </dsp:nvSpPr>
      <dsp:spPr>
        <a:xfrm>
          <a:off x="3364992" y="732021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Pun vitamina i minerala</a:t>
          </a:r>
          <a:endParaRPr lang="en-US" sz="2000" kern="1200"/>
        </a:p>
      </dsp:txBody>
      <dsp:txXfrm>
        <a:off x="3398969" y="765998"/>
        <a:ext cx="3717662" cy="628070"/>
      </dsp:txXfrm>
    </dsp:sp>
    <dsp:sp modelId="{B04D08C7-9941-4C50-BB4A-B95592FD935C}">
      <dsp:nvSpPr>
        <dsp:cNvPr id="0" name=""/>
        <dsp:cNvSpPr/>
      </dsp:nvSpPr>
      <dsp:spPr>
        <a:xfrm>
          <a:off x="3364992" y="1462846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Ima antibakterijska i protuupalna svojstva</a:t>
          </a:r>
          <a:endParaRPr lang="en-US" sz="2000" kern="1200"/>
        </a:p>
      </dsp:txBody>
      <dsp:txXfrm>
        <a:off x="3398969" y="1496823"/>
        <a:ext cx="3717662" cy="628070"/>
      </dsp:txXfrm>
    </dsp:sp>
    <dsp:sp modelId="{C19C74A9-CC9F-491B-8838-F4AC2B8654B8}">
      <dsp:nvSpPr>
        <dsp:cNvPr id="0" name=""/>
        <dsp:cNvSpPr/>
      </dsp:nvSpPr>
      <dsp:spPr>
        <a:xfrm>
          <a:off x="3364992" y="2193672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Jača imunitet</a:t>
          </a:r>
          <a:endParaRPr lang="en-US" sz="2000" kern="1200"/>
        </a:p>
      </dsp:txBody>
      <dsp:txXfrm>
        <a:off x="3398969" y="2227649"/>
        <a:ext cx="3717662" cy="628070"/>
      </dsp:txXfrm>
    </dsp:sp>
    <dsp:sp modelId="{FB8816E1-F969-48E8-85DA-97917E134EE9}">
      <dsp:nvSpPr>
        <dsp:cNvPr id="0" name=""/>
        <dsp:cNvSpPr/>
      </dsp:nvSpPr>
      <dsp:spPr>
        <a:xfrm>
          <a:off x="3364992" y="2924498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Pomaže kod grlobolje</a:t>
          </a:r>
          <a:endParaRPr lang="en-US" sz="2000" kern="1200"/>
        </a:p>
      </dsp:txBody>
      <dsp:txXfrm>
        <a:off x="3398969" y="2958475"/>
        <a:ext cx="3717662" cy="628070"/>
      </dsp:txXfrm>
    </dsp:sp>
    <dsp:sp modelId="{68B52504-5930-4912-AC24-35EC71D2A598}">
      <dsp:nvSpPr>
        <dsp:cNvPr id="0" name=""/>
        <dsp:cNvSpPr/>
      </dsp:nvSpPr>
      <dsp:spPr>
        <a:xfrm>
          <a:off x="3364992" y="3655324"/>
          <a:ext cx="3785616" cy="69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i="0" kern="1200"/>
            <a:t>Može poboljšati san</a:t>
          </a:r>
          <a:endParaRPr lang="en-US" sz="2000" kern="1200"/>
        </a:p>
      </dsp:txBody>
      <dsp:txXfrm>
        <a:off x="3398969" y="3689301"/>
        <a:ext cx="3717662" cy="62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aeea489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aeea489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nirazvoj.hr/dan-zasticenih-hrvatskih-autohtonih-proizvod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ljoprivreda.gov.hr/istaknute-teme/hrana-111/oznake-kvalitete/zoi-zozp-zts-poljoprivrednih-i-prehrambenih-proizvoda/228" TargetMode="External"/><Relationship Id="rId4" Type="http://schemas.openxmlformats.org/officeDocument/2006/relationships/hyperlink" Target="https://www.posta.hr/zasticeni-hrvatski-poljoprivredni-i-prehrambeni-proizvodi-na-postanskim-markam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Rezultat slike za zaštičeni proizvodi republike hrvats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0" y="173980"/>
            <a:ext cx="7448550" cy="651003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9525000" cy="260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"/>
              <a:buNone/>
            </a:pPr>
            <a:r>
              <a:rPr lang="hr-HR">
                <a:latin typeface="Century"/>
                <a:ea typeface="Century"/>
                <a:cs typeface="Century"/>
                <a:sym typeface="Century"/>
              </a:rPr>
              <a:t>Hrvatski zaštićeni poljoprivredni i prehrambeni proizvodi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343525" y="467265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>
                <a:latin typeface="Century"/>
                <a:ea typeface="Century"/>
                <a:cs typeface="Century"/>
                <a:sym typeface="Century"/>
              </a:rPr>
              <a:t>3.C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>
                <a:latin typeface="Century"/>
                <a:ea typeface="Century"/>
                <a:cs typeface="Century"/>
                <a:sym typeface="Century"/>
              </a:rPr>
              <a:t>Lucija Delišimunović, Ester Mržljak</a:t>
            </a:r>
            <a:endParaRPr sz="2000">
              <a:latin typeface="Century"/>
              <a:ea typeface="Century"/>
              <a:cs typeface="Century"/>
              <a:sym typeface="Century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>
                <a:latin typeface="Century"/>
                <a:ea typeface="Century"/>
                <a:cs typeface="Century"/>
                <a:sym typeface="Century"/>
              </a:rPr>
              <a:t>i Lucija Biljan</a:t>
            </a:r>
            <a:endParaRPr sz="2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hr-HR"/>
              <a:t>Slavonski med</a:t>
            </a:r>
          </a:p>
        </p:txBody>
      </p:sp>
      <p:pic>
        <p:nvPicPr>
          <p:cNvPr id="151" name="Google Shape;151;p9" descr="Domaći slavonski med"/>
          <p:cNvPicPr preferRelativeResize="0"/>
          <p:nvPr/>
        </p:nvPicPr>
        <p:blipFill rotWithShape="1">
          <a:blip r:embed="rId3"/>
          <a:srcRect l="11358" r="11222"/>
          <a:stretch/>
        </p:blipFill>
        <p:spPr>
          <a:xfrm>
            <a:off x="838200" y="1881325"/>
            <a:ext cx="506730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>
            <a:spLocks noGrp="1"/>
          </p:cNvSpPr>
          <p:nvPr>
            <p:ph type="body" idx="4294967295"/>
          </p:nvPr>
        </p:nvSpPr>
        <p:spPr>
          <a:xfrm>
            <a:off x="6286500" y="1881325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0" i="0" u="none" strike="noStrike" cap="none"/>
              <a:t>Poseban je zbog biološke raznolikosti Slavonije (pčele skupljaju nektar s livadnih, šumskih i poljskih biljaka)</a:t>
            </a:r>
          </a:p>
          <a:p>
            <a:pPr marL="228600" lvl="0" indent="-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0" i="0" u="none" strike="noStrike" cap="none"/>
              <a:t>Njegova kvaliteta proizlazi iz tradicije pčelarstva, čistog okoliša i specifične klime</a:t>
            </a:r>
          </a:p>
          <a:p>
            <a:pPr marL="228600" lvl="0" indent="-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0" i="0" u="none" strike="noStrike" cap="none"/>
              <a:t>Poznat je po visokom udjelu prirodnih enzima i antioksidansa- izuzetno ljekovit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hr-HR"/>
              <a:t>Zaključak</a:t>
            </a:r>
          </a:p>
        </p:txBody>
      </p:sp>
      <p:sp>
        <p:nvSpPr>
          <p:cNvPr id="157" name="Google Shape;15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r-HR"/>
              <a:t>Med je proizvod bogat prirodnim izvorima vitamina, minerala, antibakterijskih i protuupalnih svojstva što ga čini izuzetno ljekovitim. Stalnom konzumacijom meda posebno Slavonskog možemo poboljšati svoje zdravlje na prirodni način.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Literatura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u="sng">
                <a:solidFill>
                  <a:schemeClr val="hlink"/>
                </a:solidFill>
                <a:hlinkClick r:id="rId3"/>
              </a:rPr>
              <a:t>Dan zaštićenih hrvatskih autohtonih proizvoda | Uprava za potpore poljoprivredi i ruralnom razvoju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u="sng">
                <a:solidFill>
                  <a:schemeClr val="hlink"/>
                </a:solidFill>
                <a:hlinkClick r:id="rId4"/>
              </a:rPr>
              <a:t>Hrvatska pošta - Zaštićeni hrvatski poljoprivredni i prehrambeni proizvodi na poštanskim markama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u="sng">
                <a:solidFill>
                  <a:schemeClr val="hlink"/>
                </a:solidFill>
                <a:hlinkClick r:id="rId5"/>
              </a:rPr>
              <a:t>Ministarstvo poljoprivrede, šumarstva i ribarstva - ZOI/ZOZP/ZTS poljoprivrednih i prehrambenih proizvoda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180975" y="2536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HVALA NA PAŽNJI!</a:t>
            </a:r>
            <a:endParaRPr/>
          </a:p>
        </p:txBody>
      </p:sp>
      <p:pic>
        <p:nvPicPr>
          <p:cNvPr id="169" name="Google Shape;169;p12" descr="Pribor za rad oko pče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367" y="659606"/>
            <a:ext cx="7783633" cy="553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hr-HR"/>
              <a:t>14.Travnja</a:t>
            </a:r>
          </a:p>
        </p:txBody>
      </p:sp>
      <p:pic>
        <p:nvPicPr>
          <p:cNvPr id="93" name="Google Shape;93;p2" descr="Rezultat slike za krčki pršut"/>
          <p:cNvPicPr preferRelativeResize="0"/>
          <p:nvPr/>
        </p:nvPicPr>
        <p:blipFill rotWithShape="1">
          <a:blip r:embed="rId3"/>
          <a:srcRect l="18337" r="23743"/>
          <a:stretch/>
        </p:blipFill>
        <p:spPr>
          <a:xfrm>
            <a:off x="838200" y="1881325"/>
            <a:ext cx="506730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body" idx="4294967295"/>
          </p:nvPr>
        </p:nvSpPr>
        <p:spPr>
          <a:xfrm>
            <a:off x="6286500" y="1881325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/>
              <a:t>Obilježava se od 2015. godine kada je Krčki pršut postao prvi hrvatski proizvod registriran u Europskoj uniji kao zaštićena oznaka zemljopisnog podrijetla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hr-HR"/>
              <a:t>Cilj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4294967295"/>
          </p:nvPr>
        </p:nvSpPr>
        <p:spPr>
          <a:xfrm>
            <a:off x="838200" y="1881325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/>
              <a:t>Promoviranje i očuvanje hrvatskih tradicionalnih proizvoda, te poticanje proizvođača na uključivanje u sustav europskih oznaka kvalitete</a:t>
            </a:r>
          </a:p>
        </p:txBody>
      </p:sp>
      <p:pic>
        <p:nvPicPr>
          <p:cNvPr id="100" name="Google Shape;100;p3" descr="Koji su ciljevi i ciljevi projekta?"/>
          <p:cNvPicPr preferRelativeResize="0"/>
          <p:nvPr/>
        </p:nvPicPr>
        <p:blipFill rotWithShape="1">
          <a:blip r:embed="rId3"/>
          <a:srcRect r="12681" b="-3"/>
          <a:stretch/>
        </p:blipFill>
        <p:spPr>
          <a:xfrm>
            <a:off x="6286500" y="1881325"/>
            <a:ext cx="5067300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"/>
              <a:buNone/>
            </a:pPr>
            <a:r>
              <a:rPr lang="hr-HR" sz="4100"/>
              <a:t>Zaštićeni hrvatski poljoprivredni i prehrambeni proizvodi na poštanskim markama</a:t>
            </a: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838200" y="1881325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b="0" i="0" u="none" strike="noStrike" cap="none"/>
              <a:t>Hrvatska pošta stavila je u optjecaj poštanske marke iz serije „Hrvatski zaštićeni poljoprivredni i prehrambeni proizvodi”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1222179-BFEC-72F7-34F2-D711596A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977832"/>
            <a:ext cx="4456562" cy="2523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3204289" y="2552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tang"/>
              <a:buNone/>
            </a:pPr>
            <a:r>
              <a:rPr lang="hr-HR" dirty="0">
                <a:latin typeface="Batang"/>
                <a:ea typeface="Batang"/>
                <a:cs typeface="Batang"/>
                <a:sym typeface="Batang"/>
              </a:rPr>
              <a:t>Zaštićeni proizvodi</a:t>
            </a: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904875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KRČKI PRŠUT                                                                     BARANJSKI KULEN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PAŠKA SOL                                                                              SLAVONSKI MED</a:t>
            </a:r>
            <a:endParaRPr/>
          </a:p>
        </p:txBody>
      </p:sp>
      <p:pic>
        <p:nvPicPr>
          <p:cNvPr id="114" name="Google Shape;114;p5" descr="Rezultat slike za krčki pršu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5" y="1734136"/>
            <a:ext cx="3112603" cy="154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 descr="Rezultat slike za baranjski kul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2089" y="1458912"/>
            <a:ext cx="2507192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 descr="Rezultat slike za paška s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020" y="4152311"/>
            <a:ext cx="3246312" cy="188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Rezultat slike za slavonski m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2066" y="4141646"/>
            <a:ext cx="3425059" cy="180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3819525" y="-111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Bahnschrift Light" panose="020B0502040204020203" pitchFamily="34" charset="0"/>
              </a:rPr>
              <a:t>Zaštićeni proizvodi</a:t>
            </a:r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838200" y="2282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NERETVANSKA MANDARINA               OGULINSKI KISELI KUPUS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/>
              <a:t>LIČKI KRUMPIR                                            POLJIČKI SOPARNIK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124" name="Google Shape;124;p6" descr="Rezultat slike za neretvanska mandar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75" y="1027906"/>
            <a:ext cx="3905250" cy="214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Rezultat slike za ogulinski kiiseli ku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199" y="923478"/>
            <a:ext cx="2362202" cy="226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 descr="Rezultat slike za lički krumpi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5" y="3706681"/>
            <a:ext cx="39243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 descr="Poljički soparnik | Dobar tek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3762375"/>
            <a:ext cx="34671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 descr="Rezultat slike za slavonski m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0361" y="95250"/>
            <a:ext cx="1294286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ctrTitle"/>
          </p:nvPr>
        </p:nvSpPr>
        <p:spPr>
          <a:xfrm>
            <a:off x="1339069" y="15081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"/>
              <a:buNone/>
            </a:pPr>
            <a:r>
              <a:rPr lang="hr-HR">
                <a:latin typeface="Century"/>
                <a:ea typeface="Century"/>
                <a:cs typeface="Century"/>
                <a:sym typeface="Century"/>
              </a:rPr>
              <a:t>Slavonski med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"/>
              <a:buNone/>
            </a:pPr>
            <a:r>
              <a:rPr lang="hr-HR"/>
              <a:t>Med</a:t>
            </a:r>
          </a:p>
        </p:txBody>
      </p:sp>
      <p:graphicFrame>
        <p:nvGraphicFramePr>
          <p:cNvPr id="141" name="Google Shape;139;p8">
            <a:extLst>
              <a:ext uri="{FF2B5EF4-FFF2-40B4-BE49-F238E27FC236}">
                <a16:creationId xmlns:a16="http://schemas.microsoft.com/office/drawing/2014/main" id="{3DA42099-65B2-12A8-6906-BA1B7EA54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661431"/>
              </p:ext>
            </p:extLst>
          </p:nvPr>
        </p:nvGraphicFramePr>
        <p:xfrm>
          <a:off x="838200" y="188132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4aeea489f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675" y="1027950"/>
            <a:ext cx="7481326" cy="56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Široki zaslon</PresentationFormat>
  <Paragraphs>48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Batang</vt:lpstr>
      <vt:lpstr>Arial</vt:lpstr>
      <vt:lpstr>Bahnschrift Light</vt:lpstr>
      <vt:lpstr>Calibri</vt:lpstr>
      <vt:lpstr>Century</vt:lpstr>
      <vt:lpstr>Noto Sans Symbols</vt:lpstr>
      <vt:lpstr>Tema sustava Office</vt:lpstr>
      <vt:lpstr>Hrvatski zaštićeni poljoprivredni i prehrambeni proizvodi</vt:lpstr>
      <vt:lpstr>14.Travnja</vt:lpstr>
      <vt:lpstr>Cilj</vt:lpstr>
      <vt:lpstr>Zaštićeni hrvatski poljoprivredni i prehrambeni proizvodi na poštanskim markama</vt:lpstr>
      <vt:lpstr>Zaštićeni proizvodi</vt:lpstr>
      <vt:lpstr>Zaštićeni proizvodi</vt:lpstr>
      <vt:lpstr>Slavonski med</vt:lpstr>
      <vt:lpstr>Med</vt:lpstr>
      <vt:lpstr>PowerPoint prezentacija</vt:lpstr>
      <vt:lpstr>Slavonski med</vt:lpstr>
      <vt:lpstr>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Ucenik</dc:creator>
  <cp:lastModifiedBy>MONIKA MARIČIĆ</cp:lastModifiedBy>
  <cp:revision>1</cp:revision>
  <dcterms:created xsi:type="dcterms:W3CDTF">2025-04-11T06:40:53Z</dcterms:created>
  <dcterms:modified xsi:type="dcterms:W3CDTF">2025-04-11T08:13:08Z</dcterms:modified>
</cp:coreProperties>
</file>