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2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6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clanak/kristali" TargetMode="External"/><Relationship Id="rId2" Type="http://schemas.openxmlformats.org/officeDocument/2006/relationships/hyperlink" Target="https://edutorij-admin-api.carnet.hr/storage/extracted/e78bfca5-654d-4dcc-b431-7b505feb6fa4/kemija-1/m03/j06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vizija.hr/portal/sadrzaj/kako-nastaje-snjezni-kris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2640C-D60F-3C0E-13C7-93B6001D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t="22415" r="-1" b="32492"/>
          <a:stretch/>
        </p:blipFill>
        <p:spPr>
          <a:xfrm>
            <a:off x="-3" y="1386"/>
            <a:ext cx="12188932" cy="68566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9D7DA6-4C79-45EE-AF77-690AD1FE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92" y="2762727"/>
            <a:ext cx="4689764" cy="1332545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7200" dirty="0">
                <a:solidFill>
                  <a:srgbClr val="FFFFFF"/>
                </a:solidFill>
              </a:rPr>
              <a:t>KRISTALI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18FD6D-5376-4477-8402-259DC895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92" y="4373773"/>
            <a:ext cx="5811982" cy="1279124"/>
          </a:xfrm>
          <a:solidFill>
            <a:schemeClr val="accent3">
              <a:lumMod val="50000"/>
              <a:alpha val="4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r-HR" sz="3200" dirty="0">
                <a:solidFill>
                  <a:srgbClr val="FFFFFF"/>
                </a:solidFill>
              </a:rPr>
              <a:t>Gabriela Štengl 2.C</a:t>
            </a:r>
          </a:p>
          <a:p>
            <a:pPr algn="l"/>
            <a:r>
              <a:rPr lang="hr-HR" sz="3200" dirty="0">
                <a:solidFill>
                  <a:srgbClr val="FFFFFF"/>
                </a:solidFill>
              </a:rPr>
              <a:t>Prirodoslovna škola Karlovac</a:t>
            </a:r>
          </a:p>
        </p:txBody>
      </p:sp>
    </p:spTree>
    <p:extLst>
      <p:ext uri="{BB962C8B-B14F-4D97-AF65-F5344CB8AC3E}">
        <p14:creationId xmlns:p14="http://schemas.microsoft.com/office/powerpoint/2010/main" val="228484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vanjski, drvo, kristal, kvarc&#10;&#10;Opis je automatski generiran">
            <a:extLst>
              <a:ext uri="{FF2B5EF4-FFF2-40B4-BE49-F238E27FC236}">
                <a16:creationId xmlns:a16="http://schemas.microsoft.com/office/drawing/2014/main" id="{6CF77208-4F4D-4FB0-83AC-B889542E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 r="-1" b="12452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8BA3075-ECCA-4939-A4EC-FF6BEF63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HVALA NA POZORNOSTI!!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DFED93-A07C-EDF9-65AF-AAC710A2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5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5B288D-2366-41DE-AB8D-E0C74190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hr-HR" sz="4800" dirty="0"/>
              <a:t>OBLICI KRISTALA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A61479D1-C76C-19D8-003D-384782D0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7" y="2224386"/>
            <a:ext cx="6655343" cy="4517236"/>
          </a:xfrm>
        </p:spPr>
        <p:txBody>
          <a:bodyPr anchor="ctr">
            <a:noAutofit/>
          </a:bodyPr>
          <a:lstStyle/>
          <a:p>
            <a:r>
              <a:rPr lang="hr-HR" sz="2400" b="0" i="0" dirty="0">
                <a:solidFill>
                  <a:srgbClr val="212529"/>
                </a:solidFill>
                <a:effectLst/>
                <a:latin typeface="A Plantin"/>
              </a:rPr>
              <a:t> 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ako se rast kristala odvijao bez vanjskih zapreka 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  <a:sym typeface="Wingdings" panose="05000000000000000000" pitchFamily="2" charset="2"/>
              </a:rPr>
              <a:t> 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vanjski oblici su geometrijski pravilni (poliedri)</a:t>
            </a:r>
          </a:p>
          <a:p>
            <a:r>
              <a:rPr lang="hr-HR" dirty="0">
                <a:solidFill>
                  <a:srgbClr val="212529"/>
                </a:solidFill>
                <a:latin typeface="A Plantin"/>
              </a:rPr>
              <a:t>k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ristalni poliedri mogu biti sastavljeni od:</a:t>
            </a:r>
          </a:p>
          <a:p>
            <a:pPr>
              <a:buFont typeface="Wingdings 3" panose="05040102010807070707" pitchFamily="18" charset="2"/>
              <a:buChar char="¶"/>
            </a:pP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 </a:t>
            </a:r>
            <a:r>
              <a:rPr lang="hr-HR" b="1" i="0" u="sng" dirty="0">
                <a:solidFill>
                  <a:srgbClr val="212529"/>
                </a:solidFill>
                <a:effectLst/>
                <a:latin typeface="A Plantin"/>
              </a:rPr>
              <a:t>ploha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 </a:t>
            </a:r>
            <a:r>
              <a:rPr lang="hr-HR" b="1" i="0" u="sng" dirty="0">
                <a:solidFill>
                  <a:srgbClr val="212529"/>
                </a:solidFill>
                <a:effectLst/>
                <a:latin typeface="A Plantin"/>
              </a:rPr>
              <a:t>jedne </a:t>
            </a:r>
            <a:r>
              <a:rPr lang="hr-HR" b="1" i="1" u="sng" dirty="0">
                <a:solidFill>
                  <a:srgbClr val="000000"/>
                </a:solidFill>
                <a:effectLst/>
                <a:latin typeface="A Plantin"/>
              </a:rPr>
              <a:t>kristalne forme</a:t>
            </a:r>
            <a:r>
              <a:rPr lang="hr-HR" dirty="0">
                <a:solidFill>
                  <a:srgbClr val="212529"/>
                </a:solidFill>
                <a:latin typeface="A Plantin"/>
              </a:rPr>
              <a:t> </a:t>
            </a:r>
            <a:r>
              <a:rPr lang="hr-HR" dirty="0">
                <a:solidFill>
                  <a:srgbClr val="212529"/>
                </a:solidFill>
                <a:latin typeface="A Plantin"/>
                <a:sym typeface="Wingdings" panose="05000000000000000000" pitchFamily="2" charset="2"/>
              </a:rPr>
              <a:t> plohe su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 međusobno </a:t>
            </a:r>
            <a:r>
              <a:rPr lang="hr-HR" i="0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Plantin"/>
              </a:rPr>
              <a:t>simetrične</a:t>
            </a:r>
            <a:endParaRPr lang="hr-HR" dirty="0">
              <a:solidFill>
                <a:srgbClr val="212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Plantin"/>
            </a:endParaRPr>
          </a:p>
          <a:p>
            <a:pPr>
              <a:buFont typeface="Wingdings 3" panose="05040102010807070707" pitchFamily="18" charset="2"/>
              <a:buChar char="¶"/>
            </a:pP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 kombinacije ploha </a:t>
            </a:r>
            <a:r>
              <a:rPr lang="hr-HR" b="1" i="0" u="sng" dirty="0">
                <a:solidFill>
                  <a:srgbClr val="212529"/>
                </a:solidFill>
                <a:effectLst/>
                <a:latin typeface="A Plantin"/>
              </a:rPr>
              <a:t>više kristalnih formi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lustracija">
            <a:extLst>
              <a:ext uri="{FF2B5EF4-FFF2-40B4-BE49-F238E27FC236}">
                <a16:creationId xmlns:a16="http://schemas.microsoft.com/office/drawing/2014/main" id="{4CF696D6-EA7F-491E-8E60-A133F265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098" y="2929827"/>
            <a:ext cx="4762301" cy="27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0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4088D-861F-41EE-9BA0-69577741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KRISTALNE I AMORFNE TVARI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035B0D-2482-468E-B8A6-9C0D5689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/>
              <a:t>KRISTALNE TVARI</a:t>
            </a:r>
            <a:r>
              <a:rPr lang="hr-HR" dirty="0"/>
              <a:t>: tvari koje karakterizira pravilan razmještaj jedinki- atoma, iona, molekula u nekom prostoru- 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IMAJU GEOMETRIJSKI OBLIK</a:t>
            </a:r>
          </a:p>
          <a:p>
            <a:r>
              <a:rPr lang="hr-HR" b="1" u="sng" dirty="0"/>
              <a:t>AMORFNE TVARI</a:t>
            </a:r>
            <a:r>
              <a:rPr lang="hr-HR" dirty="0"/>
              <a:t>: nije im svojstvena pravilna unutrašnja građa npr. guma, staklo- 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NEMAJU GEOMETRIJSKI OBLIK NITI SIMETRIJU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kristalne tvari = amorfne tvari</a:t>
            </a:r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62F8C73D-E60E-4EAB-9FEA-10BEC84AE8E4}"/>
              </a:ext>
            </a:extLst>
          </p:cNvPr>
          <p:cNvCxnSpPr>
            <a:cxnSpLocks/>
          </p:cNvCxnSpPr>
          <p:nvPr/>
        </p:nvCxnSpPr>
        <p:spPr>
          <a:xfrm>
            <a:off x="3574473" y="5170516"/>
            <a:ext cx="307571" cy="274320"/>
          </a:xfrm>
          <a:prstGeom prst="line">
            <a:avLst/>
          </a:prstGeom>
          <a:ln w="3810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1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484992-6FE3-4371-9025-1D7555BA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hr-HR" sz="5400" dirty="0"/>
              <a:t>KRISTALI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BE3C4A-ABF5-4610-916E-3EF0123B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" y="2362124"/>
            <a:ext cx="6101542" cy="4495875"/>
          </a:xfrm>
        </p:spPr>
        <p:txBody>
          <a:bodyPr anchor="ctr">
            <a:noAutofit/>
          </a:bodyPr>
          <a:lstStyle/>
          <a:p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fizikalna tijela 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u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 čvrstom 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agregatnom stanju</a:t>
            </a:r>
          </a:p>
          <a:p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krutine imaju stalan oblik, a mnoge </a:t>
            </a:r>
            <a:r>
              <a:rPr lang="hr-HR" sz="2400" b="1" u="sng" dirty="0">
                <a:solidFill>
                  <a:schemeClr val="tx1">
                    <a:alpha val="80000"/>
                  </a:schemeClr>
                </a:solidFill>
              </a:rPr>
              <a:t>KRISTALIZIRAJU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u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obliku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PRAVILNIH GEOMETRIJSKIH TIJELA</a:t>
            </a:r>
          </a:p>
          <a:p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krutine koje se javljaju u prirodi u obliku kristala su: natrijev</a:t>
            </a:r>
            <a:r>
              <a:rPr lang="hr-HR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klorid, kuhinjska sol, led i šećer</a:t>
            </a:r>
          </a:p>
          <a:p>
            <a:r>
              <a:rPr lang="hr-HR" sz="2400" dirty="0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KRISTALA</a:t>
            </a:r>
            <a:r>
              <a:rPr lang="hr-HR" sz="2400" dirty="0">
                <a:solidFill>
                  <a:schemeClr val="tx1">
                    <a:alpha val="80000"/>
                  </a:schemeClr>
                </a:solidFill>
              </a:rPr>
              <a:t>- ionski, atomski, molekulski i kristali metala</a:t>
            </a:r>
          </a:p>
        </p:txBody>
      </p:sp>
      <p:pic>
        <p:nvPicPr>
          <p:cNvPr id="5" name="Slika 4" descr="Slika na kojoj se prikazuje Mineral, kvarc, kristal, voditi&#10;&#10;Opis je automatski generiran">
            <a:extLst>
              <a:ext uri="{FF2B5EF4-FFF2-40B4-BE49-F238E27FC236}">
                <a16:creationId xmlns:a16="http://schemas.microsoft.com/office/drawing/2014/main" id="{17DE6E84-42B7-4142-B65B-348153218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-3" b="-3"/>
          <a:stretch/>
        </p:blipFill>
        <p:spPr>
          <a:xfrm>
            <a:off x="7010400" y="4518684"/>
            <a:ext cx="2590800" cy="2339316"/>
          </a:xfrm>
          <a:prstGeom prst="rect">
            <a:avLst/>
          </a:prstGeom>
        </p:spPr>
      </p:pic>
      <p:pic>
        <p:nvPicPr>
          <p:cNvPr id="7" name="Slika 6" descr="Slika na kojoj se prikazuje hrana&#10;&#10;Opis je automatski generiran">
            <a:extLst>
              <a:ext uri="{FF2B5EF4-FFF2-40B4-BE49-F238E27FC236}">
                <a16:creationId xmlns:a16="http://schemas.microsoft.com/office/drawing/2014/main" id="{AC11FC62-3D6C-4EEF-9951-37B37647A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6311" b="-4"/>
          <a:stretch/>
        </p:blipFill>
        <p:spPr>
          <a:xfrm>
            <a:off x="7010400" y="2262835"/>
            <a:ext cx="2590800" cy="2282649"/>
          </a:xfrm>
          <a:prstGeom prst="rect">
            <a:avLst/>
          </a:prstGeom>
        </p:spPr>
      </p:pic>
      <p:pic>
        <p:nvPicPr>
          <p:cNvPr id="9" name="Slika 8" descr="Slika na kojoj se prikazuje fluid, voda, tekućina, led&#10;&#10;Opis je automatski generiran">
            <a:extLst>
              <a:ext uri="{FF2B5EF4-FFF2-40B4-BE49-F238E27FC236}">
                <a16:creationId xmlns:a16="http://schemas.microsoft.com/office/drawing/2014/main" id="{BC77BC3C-A001-498F-AED8-C38A5154F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9752" b="-5"/>
          <a:stretch/>
        </p:blipFill>
        <p:spPr>
          <a:xfrm>
            <a:off x="9601200" y="4518684"/>
            <a:ext cx="2590800" cy="2339316"/>
          </a:xfrm>
          <a:prstGeom prst="rect">
            <a:avLst/>
          </a:prstGeom>
        </p:spPr>
      </p:pic>
      <p:pic>
        <p:nvPicPr>
          <p:cNvPr id="11" name="Slika 10" descr="Slika na kojoj se prikazuje Kuhinjski pribor, snijeg, hrana, u dvorani&#10;&#10;Opis je automatski generiran">
            <a:extLst>
              <a:ext uri="{FF2B5EF4-FFF2-40B4-BE49-F238E27FC236}">
                <a16:creationId xmlns:a16="http://schemas.microsoft.com/office/drawing/2014/main" id="{C6F0BDBC-5536-410C-917C-EFDB368DC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31127" b="-2"/>
          <a:stretch/>
        </p:blipFill>
        <p:spPr>
          <a:xfrm>
            <a:off x="9601200" y="2262835"/>
            <a:ext cx="2590800" cy="22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4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60" name="Rectangle 105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FB574A-5683-4930-ADB1-A1DD83F0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12222"/>
            <a:ext cx="6427124" cy="16417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2"/>
                </a:solidFill>
              </a:rPr>
              <a:t>KRISTAL NATRIJEVOG KLORIDA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122C02-0974-4619-A584-FF8006E4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22" y="1629295"/>
            <a:ext cx="5429596" cy="51164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4400" dirty="0" err="1">
                <a:solidFill>
                  <a:schemeClr val="tx2"/>
                </a:solidFill>
                <a:latin typeface="Roboto" panose="020B0604020202020204" pitchFamily="2" charset="0"/>
              </a:rPr>
              <a:t>k</a:t>
            </a:r>
            <a:r>
              <a:rPr lang="hr-HR" sz="4400" b="0" i="0" dirty="0" err="1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loridni</a:t>
            </a:r>
            <a:r>
              <a:rPr lang="hr-HR" sz="44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r>
              <a:rPr lang="hr-HR" sz="44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ioni nalaze se na vrhovima i u središtima ploha kocke - grade </a:t>
            </a:r>
            <a:r>
              <a:rPr lang="hr-HR" sz="44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plošno centriranu jediničnu ćeliju</a:t>
            </a:r>
          </a:p>
          <a:p>
            <a:pPr>
              <a:lnSpc>
                <a:spcPct val="100000"/>
              </a:lnSpc>
            </a:pPr>
            <a:r>
              <a:rPr lang="hr-HR" sz="4400" dirty="0">
                <a:solidFill>
                  <a:schemeClr val="tx2"/>
                </a:solidFill>
                <a:latin typeface="Roboto" panose="020B0604020202020204" pitchFamily="2" charset="0"/>
              </a:rPr>
              <a:t>n</a:t>
            </a:r>
            <a:r>
              <a:rPr lang="hr-HR" sz="44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atrijevi se ioni također nalaze na vrhovima i u središtima ploha kocke – </a:t>
            </a:r>
            <a:r>
              <a:rPr lang="hr-HR" sz="440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grade </a:t>
            </a:r>
            <a:r>
              <a:rPr lang="hr-HR" sz="4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plošno centriranu jediničnu ćeliju</a:t>
            </a:r>
            <a:endParaRPr lang="hr-HR" sz="440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pPr>
              <a:lnSpc>
                <a:spcPct val="100000"/>
              </a:lnSpc>
            </a:pPr>
            <a:r>
              <a:rPr lang="hr-HR" sz="4400" dirty="0">
                <a:solidFill>
                  <a:schemeClr val="tx2"/>
                </a:solidFill>
                <a:latin typeface="Roboto" panose="020B0604020202020204" pitchFamily="2" charset="0"/>
              </a:rPr>
              <a:t>s</a:t>
            </a:r>
            <a:r>
              <a:rPr lang="hr-HR" sz="44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vaki je natrijev ion okružen u kristalu sa </a:t>
            </a:r>
            <a:r>
              <a:rPr lang="hr-HR" sz="4400" b="1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šest </a:t>
            </a:r>
            <a:r>
              <a:rPr lang="hr-HR" sz="4400" b="1" i="0" dirty="0" err="1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kloridnih</a:t>
            </a:r>
            <a:r>
              <a:rPr lang="hr-HR" sz="4400" b="1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 iona</a:t>
            </a:r>
          </a:p>
          <a:p>
            <a:pPr>
              <a:lnSpc>
                <a:spcPct val="100000"/>
              </a:lnSpc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061" name="Rectangle 1052">
            <a:extLst>
              <a:ext uri="{FF2B5EF4-FFF2-40B4-BE49-F238E27FC236}">
                <a16:creationId xmlns:a16="http://schemas.microsoft.com/office/drawing/2014/main" id="{F43188FD-F61C-4D59-9459-319BFB2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255" y="0"/>
            <a:ext cx="6397745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62" name="Rectangle 1054">
            <a:extLst>
              <a:ext uri="{FF2B5EF4-FFF2-40B4-BE49-F238E27FC236}">
                <a16:creationId xmlns:a16="http://schemas.microsoft.com/office/drawing/2014/main" id="{60AC3FF9-EB0C-48D0-BA7C-CE7C190E1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94256" y="0"/>
            <a:ext cx="6397744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vaki je natrijev ion okružen u kristalu sa šest kloridnih iona; Svaki kloridni ion okružen je sa šest natrijevih iona">
            <a:extLst>
              <a:ext uri="{FF2B5EF4-FFF2-40B4-BE49-F238E27FC236}">
                <a16:creationId xmlns:a16="http://schemas.microsoft.com/office/drawing/2014/main" id="{771CBAC6-0D0E-431C-AB31-59E41179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r="14947" b="-1"/>
          <a:stretch/>
        </p:blipFill>
        <p:spPr bwMode="auto">
          <a:xfrm>
            <a:off x="6626806" y="1019556"/>
            <a:ext cx="4817466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1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8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195495F-8033-46E7-AD3F-EB10D076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55" y="189488"/>
            <a:ext cx="2988170" cy="3239512"/>
          </a:xfrm>
        </p:spPr>
        <p:txBody>
          <a:bodyPr>
            <a:normAutofit/>
          </a:bodyPr>
          <a:lstStyle/>
          <a:p>
            <a:r>
              <a:rPr lang="hr-HR" dirty="0"/>
              <a:t>KRISTAL </a:t>
            </a:r>
            <a:br>
              <a:rPr lang="hr-HR" dirty="0"/>
            </a:br>
            <a:r>
              <a:rPr lang="hr-HR" dirty="0"/>
              <a:t>SNJEŽNE PAHULJE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8413CE-1DFE-4045-AB0E-41B0326F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895" y="287037"/>
            <a:ext cx="9028751" cy="3331451"/>
          </a:xfrm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8000" dirty="0">
                <a:solidFill>
                  <a:schemeClr val="bg1">
                    <a:alpha val="80000"/>
                  </a:schemeClr>
                </a:solidFill>
              </a:rPr>
              <a:t>šesterokutni oblik leda</a:t>
            </a:r>
          </a:p>
          <a:p>
            <a:pPr>
              <a:lnSpc>
                <a:spcPct val="100000"/>
              </a:lnSpc>
            </a:pPr>
            <a:r>
              <a:rPr lang="hr-HR" sz="8000" dirty="0">
                <a:solidFill>
                  <a:schemeClr val="bg1">
                    <a:alpha val="80000"/>
                  </a:schemeClr>
                </a:solidFill>
              </a:rPr>
              <a:t>svaka pahulja je jedinstvena, oblik joj ovisi o </a:t>
            </a:r>
            <a:r>
              <a:rPr lang="hr-HR" sz="8000" b="1" u="sng" dirty="0">
                <a:solidFill>
                  <a:schemeClr val="bg1">
                    <a:alpha val="80000"/>
                  </a:schemeClr>
                </a:solidFill>
              </a:rPr>
              <a:t>TEMPERATURI</a:t>
            </a:r>
            <a:r>
              <a:rPr lang="hr-HR" sz="8000" dirty="0">
                <a:solidFill>
                  <a:schemeClr val="bg1">
                    <a:alpha val="80000"/>
                  </a:schemeClr>
                </a:solidFill>
              </a:rPr>
              <a:t> i </a:t>
            </a:r>
            <a:r>
              <a:rPr lang="hr-HR" sz="8000" b="1" u="sng" dirty="0">
                <a:solidFill>
                  <a:schemeClr val="bg1">
                    <a:alpha val="80000"/>
                  </a:schemeClr>
                </a:solidFill>
              </a:rPr>
              <a:t>VLAŽNOSTI ZRAKA  </a:t>
            </a:r>
            <a:r>
              <a:rPr lang="hr-HR" sz="8000" dirty="0">
                <a:solidFill>
                  <a:schemeClr val="bg1">
                    <a:alpha val="80000"/>
                  </a:schemeClr>
                </a:solidFill>
              </a:rPr>
              <a:t>tijekom formiranja</a:t>
            </a:r>
          </a:p>
          <a:p>
            <a:pPr>
              <a:lnSpc>
                <a:spcPct val="100000"/>
              </a:lnSpc>
            </a:pPr>
            <a:r>
              <a:rPr lang="hr-HR" sz="8000" dirty="0">
                <a:solidFill>
                  <a:schemeClr val="bg1">
                    <a:alpha val="80000"/>
                  </a:schemeClr>
                </a:solidFill>
              </a:rPr>
              <a:t>pahulje su simetrične zbog načina na koji se molekule  vode povezuju vodikovim vezama</a:t>
            </a:r>
          </a:p>
          <a:p>
            <a:pPr>
              <a:lnSpc>
                <a:spcPct val="100000"/>
              </a:lnSpc>
            </a:pPr>
            <a:r>
              <a:rPr lang="hr-HR" sz="8000" b="1" u="sng" dirty="0">
                <a:solidFill>
                  <a:schemeClr val="bg1">
                    <a:alpha val="80000"/>
                  </a:schemeClr>
                </a:solidFill>
              </a:rPr>
              <a:t>NE POSTOJE DVIJE POTPUNO IDENTIČNE  PAHULJE!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500" dirty="0">
                <a:solidFill>
                  <a:schemeClr val="bg1">
                    <a:alpha val="80000"/>
                  </a:schemeClr>
                </a:solidFill>
              </a:rPr>
              <a:t>            </a:t>
            </a:r>
          </a:p>
          <a:p>
            <a:pPr>
              <a:lnSpc>
                <a:spcPct val="100000"/>
              </a:lnSpc>
            </a:pPr>
            <a:endParaRPr lang="hr-HR" sz="15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81903D1-5DE6-4A22-97E8-AB5F3095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777" y="3728611"/>
            <a:ext cx="2903802" cy="26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stanak kristala">
            <a:extLst>
              <a:ext uri="{FF2B5EF4-FFF2-40B4-BE49-F238E27FC236}">
                <a16:creationId xmlns:a16="http://schemas.microsoft.com/office/drawing/2014/main" id="{49E70968-CAAF-429C-A3D7-CC505396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r="-3" b="-3"/>
          <a:stretch/>
        </p:blipFill>
        <p:spPr bwMode="auto">
          <a:xfrm>
            <a:off x="719549" y="3741080"/>
            <a:ext cx="3517537" cy="26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0BDAEB-50AF-4369-96FA-0983D493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6270" y="3736924"/>
            <a:ext cx="2821344" cy="26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3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86FD24-CD64-44DF-9C0B-3376D5650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0927" y="-80735"/>
            <a:ext cx="1447800" cy="15357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824C808-97BB-426D-AAA4-295C0A1C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464" y="163528"/>
            <a:ext cx="5018236" cy="87416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KRISTALI - NAKIT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2DD439-38D1-4081-9B9D-1027D3F2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70" y="1400443"/>
            <a:ext cx="11201830" cy="2391310"/>
          </a:xfrm>
        </p:spPr>
        <p:txBody>
          <a:bodyPr anchor="ctr">
            <a:normAutofit/>
          </a:bodyPr>
          <a:lstStyle/>
          <a:p>
            <a:r>
              <a:rPr lang="hr-H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kristalni nakit </a:t>
            </a:r>
            <a:r>
              <a:rPr lang="hr-HR" sz="2200" dirty="0">
                <a:solidFill>
                  <a:schemeClr val="tx2"/>
                </a:solidFill>
              </a:rPr>
              <a:t>popularan je zbog svoje ljepote, simbolike i energetskih svojstava</a:t>
            </a:r>
          </a:p>
          <a:p>
            <a:r>
              <a:rPr lang="hr-HR" sz="2200" u="sng" dirty="0">
                <a:solidFill>
                  <a:schemeClr val="tx2"/>
                </a:solidFill>
              </a:rPr>
              <a:t>POPULARNI KRISTALI ZA NAKIT</a:t>
            </a:r>
            <a:r>
              <a:rPr lang="hr-HR" sz="2200" dirty="0">
                <a:solidFill>
                  <a:schemeClr val="tx2"/>
                </a:solidFill>
              </a:rPr>
              <a:t>: Ametist, Ružičasti kvarc, </a:t>
            </a:r>
            <a:r>
              <a:rPr lang="hr-HR" sz="2200" dirty="0" err="1">
                <a:solidFill>
                  <a:schemeClr val="tx2"/>
                </a:solidFill>
              </a:rPr>
              <a:t>Citrin</a:t>
            </a:r>
            <a:r>
              <a:rPr lang="hr-HR" sz="2200" dirty="0">
                <a:solidFill>
                  <a:schemeClr val="tx2"/>
                </a:solidFill>
              </a:rPr>
              <a:t>, Gorski kristal, Tigrovo oko</a:t>
            </a:r>
          </a:p>
          <a:p>
            <a:r>
              <a:rPr lang="hr-HR" sz="2200" u="sng" dirty="0">
                <a:solidFill>
                  <a:schemeClr val="tx2"/>
                </a:solidFill>
              </a:rPr>
              <a:t>VRSTE NAKITA S KRISTALIMA</a:t>
            </a:r>
            <a:r>
              <a:rPr lang="hr-HR" sz="2200" dirty="0">
                <a:solidFill>
                  <a:schemeClr val="tx2"/>
                </a:solidFill>
              </a:rPr>
              <a:t>: ogrlice s privjescima od kristala, narukvice, naušnice, prstenje</a:t>
            </a:r>
          </a:p>
          <a:p>
            <a:pPr marL="0" indent="0">
              <a:buNone/>
            </a:pPr>
            <a:endParaRPr lang="hr-HR" sz="1700" dirty="0">
              <a:solidFill>
                <a:schemeClr val="tx2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D50E8F-58AF-454E-80A3-68A5D82A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6" y="3504536"/>
            <a:ext cx="2793056" cy="2793056"/>
          </a:xfrm>
          <a:prstGeom prst="rect">
            <a:avLst/>
          </a:prstGeom>
        </p:spPr>
      </p:pic>
      <p:pic>
        <p:nvPicPr>
          <p:cNvPr id="11" name="Slika 10" descr="Slika na kojoj se prikazuje modni dodatak, lanac, umjetničko djelo, moda&#10;&#10;Opis je automatski generiran">
            <a:extLst>
              <a:ext uri="{FF2B5EF4-FFF2-40B4-BE49-F238E27FC236}">
                <a16:creationId xmlns:a16="http://schemas.microsoft.com/office/drawing/2014/main" id="{F92EE3DB-01F8-46CB-A6F1-4BDC87CF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0" y="3504536"/>
            <a:ext cx="2793056" cy="2793056"/>
          </a:xfrm>
          <a:prstGeom prst="rect">
            <a:avLst/>
          </a:prstGeom>
        </p:spPr>
      </p:pic>
      <p:pic>
        <p:nvPicPr>
          <p:cNvPr id="5" name="Slika 4" descr="Slika na kojoj se prikazuje Dragi kamen, kristal, kvarc, ljubičasto&#10;&#10;Opis je automatski generiran">
            <a:extLst>
              <a:ext uri="{FF2B5EF4-FFF2-40B4-BE49-F238E27FC236}">
                <a16:creationId xmlns:a16="http://schemas.microsoft.com/office/drawing/2014/main" id="{3D7653DB-CAF8-495B-8286-A0757D9D2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85" y="3583253"/>
            <a:ext cx="2817808" cy="2635622"/>
          </a:xfrm>
          <a:prstGeom prst="rect">
            <a:avLst/>
          </a:prstGeom>
        </p:spPr>
      </p:pic>
      <p:pic>
        <p:nvPicPr>
          <p:cNvPr id="9" name="Slika 8" descr="Slika na kojoj se prikazuje modni dodatak, prsten, nakit, Dijamant&#10;&#10;Opis je automatski generiran">
            <a:extLst>
              <a:ext uri="{FF2B5EF4-FFF2-40B4-BE49-F238E27FC236}">
                <a16:creationId xmlns:a16="http://schemas.microsoft.com/office/drawing/2014/main" id="{AD382E62-BF9D-4E04-A061-8CB24333C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92" y="3776716"/>
            <a:ext cx="2817808" cy="2230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4389EB-FF7A-406A-AAE8-44AC4D763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24"/>
          <a:stretch/>
        </p:blipFill>
        <p:spPr>
          <a:xfrm>
            <a:off x="11506200" y="1400443"/>
            <a:ext cx="6858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41C489-1C8C-42DF-963F-477301AD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17" y="534875"/>
            <a:ext cx="4633785" cy="21085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DIJAMANT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59AEC6-E294-4892-B6BF-AE1D5E4D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43448"/>
            <a:ext cx="4920823" cy="3469640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najpoznatiji kristal</a:t>
            </a:r>
          </a:p>
          <a:p>
            <a:r>
              <a:rPr lang="hr-H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najtvrđi prirodni materijal</a:t>
            </a:r>
          </a:p>
          <a:p>
            <a:r>
              <a:rPr lang="hr-H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visoka vrijednost</a:t>
            </a:r>
          </a:p>
          <a:p>
            <a:r>
              <a:rPr lang="hr-H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visoko talište</a:t>
            </a:r>
          </a:p>
          <a:p>
            <a:r>
              <a:rPr lang="hr-H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najbolji električni izolator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22B3A4-015A-4C67-B428-13B229056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11776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09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ACF100-5693-4179-8200-357EE072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7" y="357448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560D24-4672-4432-96C0-5089AC1C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67" y="1978429"/>
            <a:ext cx="11004665" cy="4291475"/>
          </a:xfrm>
        </p:spPr>
        <p:txBody>
          <a:bodyPr/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https://edutorij-admin-api.carnet.hr/storage/extracted/e78bfca5-654d-4dcc-b431-7b505feb6fa4/kemija-1/m03/j06/index.html</a:t>
            </a:r>
            <a:endParaRPr lang="hr-HR" dirty="0"/>
          </a:p>
          <a:p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https://www.enciklopedija.hr/clanak/kristali</a:t>
            </a:r>
            <a:endParaRPr lang="hr-HR" dirty="0"/>
          </a:p>
          <a:p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http://www.eduvizija.hr/portal/sadrzaj/kako-nastaje-snjezni-kristal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971403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E72949"/>
      </a:accent1>
      <a:accent2>
        <a:srgbClr val="D51786"/>
      </a:accent2>
      <a:accent3>
        <a:srgbClr val="E629E7"/>
      </a:accent3>
      <a:accent4>
        <a:srgbClr val="8517D5"/>
      </a:accent4>
      <a:accent5>
        <a:srgbClr val="4829E7"/>
      </a:accent5>
      <a:accent6>
        <a:srgbClr val="1747D5"/>
      </a:accent6>
      <a:hlink>
        <a:srgbClr val="7B55C6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356</Words>
  <Application>Microsoft Office PowerPoint</Application>
  <PresentationFormat>Široki zaslon</PresentationFormat>
  <Paragraphs>43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 Plantin</vt:lpstr>
      <vt:lpstr>Arial</vt:lpstr>
      <vt:lpstr>Avenir Next LT Pro</vt:lpstr>
      <vt:lpstr>AvenirNext LT Pro Medium</vt:lpstr>
      <vt:lpstr>Roboto</vt:lpstr>
      <vt:lpstr>Wingdings 3</vt:lpstr>
      <vt:lpstr>BlockprintVTI</vt:lpstr>
      <vt:lpstr>KRISTALI</vt:lpstr>
      <vt:lpstr>OBLICI KRISTALA</vt:lpstr>
      <vt:lpstr>KRISTALNE I AMORFNE TVARI</vt:lpstr>
      <vt:lpstr>KRISTALI</vt:lpstr>
      <vt:lpstr>KRISTAL NATRIJEVOG KLORIDA</vt:lpstr>
      <vt:lpstr>KRISTAL  SNJEŽNE PAHULJE</vt:lpstr>
      <vt:lpstr>KRISTALI - NAKIT</vt:lpstr>
      <vt:lpstr>DIJAMANT</vt:lpstr>
      <vt:lpstr>LITERATURA</vt:lpstr>
      <vt:lpstr>HVALA NA POZORNOSTI!!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KRISTALI</dc:title>
  <dc:creator>Veronika Štengl</dc:creator>
  <cp:lastModifiedBy>Veronika Štengl</cp:lastModifiedBy>
  <cp:revision>4</cp:revision>
  <dcterms:created xsi:type="dcterms:W3CDTF">2025-01-15T00:03:33Z</dcterms:created>
  <dcterms:modified xsi:type="dcterms:W3CDTF">2025-01-15T00:32:18Z</dcterms:modified>
</cp:coreProperties>
</file>