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7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1/14/2025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1/14/2025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1/14/2025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1/14/2025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1/14/2025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erve.com/taite/jesenska-etnja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fif"/><Relationship Id="rId5" Type="http://schemas.openxmlformats.org/officeDocument/2006/relationships/image" Target="../media/image9.jfif"/><Relationship Id="rId4" Type="http://schemas.openxmlformats.org/officeDocument/2006/relationships/image" Target="../media/image8.jf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id/photo/997930" TargetMode="External"/><Relationship Id="rId7" Type="http://schemas.openxmlformats.org/officeDocument/2006/relationships/hyperlink" Target="https://pixabay.com/de/muschel-jakobsmuschel-natur-1063437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jpg"/><Relationship Id="rId5" Type="http://schemas.openxmlformats.org/officeDocument/2006/relationships/hyperlink" Target="https://pxhere.com/en/photo/647225" TargetMode="Externa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6968559D-A93C-42AC-8D62-D2063FB3A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682" y="453006"/>
            <a:ext cx="11256636" cy="5911117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9ED71290-816A-41A7-92D0-6262C2E798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09351"/>
            <a:ext cx="8825658" cy="1862356"/>
          </a:xfrm>
        </p:spPr>
        <p:txBody>
          <a:bodyPr/>
          <a:lstStyle/>
          <a:p>
            <a:pPr algn="ctr"/>
            <a:r>
              <a:rPr lang="hr-HR" sz="8800" b="1" dirty="0">
                <a:solidFill>
                  <a:schemeClr val="bg2">
                    <a:lumMod val="10000"/>
                  </a:schemeClr>
                </a:solidFill>
              </a:rPr>
              <a:t>KRISTALI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E7905F1-D53B-4A8E-8586-B807984520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1787" y="4328719"/>
            <a:ext cx="9208826" cy="1310081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bg2">
                    <a:lumMod val="10000"/>
                  </a:schemeClr>
                </a:solidFill>
              </a:rPr>
              <a:t>Ilijana </a:t>
            </a:r>
            <a:r>
              <a:rPr lang="hr-HR" dirty="0" err="1">
                <a:solidFill>
                  <a:schemeClr val="bg2">
                    <a:lumMod val="10000"/>
                  </a:schemeClr>
                </a:solidFill>
              </a:rPr>
              <a:t>cindrić</a:t>
            </a:r>
            <a:endParaRPr lang="hr-HR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hr-HR" dirty="0">
                <a:solidFill>
                  <a:schemeClr val="bg2">
                    <a:lumMod val="10000"/>
                  </a:schemeClr>
                </a:solidFill>
              </a:rPr>
              <a:t>2.C</a:t>
            </a:r>
          </a:p>
          <a:p>
            <a:r>
              <a:rPr lang="hr-HR" dirty="0" err="1">
                <a:solidFill>
                  <a:schemeClr val="bg2">
                    <a:lumMod val="10000"/>
                  </a:schemeClr>
                </a:solidFill>
              </a:rPr>
              <a:t>pšk</a:t>
            </a:r>
            <a:endParaRPr lang="hr-HR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776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B662988-A690-4A55-8338-17F5667C2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5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LITERATURA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124EF9A-3035-46EA-91FA-02605963E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/>
              <a:t>Kristalia</a:t>
            </a:r>
            <a:endParaRPr lang="hr-HR" dirty="0"/>
          </a:p>
          <a:p>
            <a:r>
              <a:rPr lang="hr-HR" dirty="0" err="1"/>
              <a:t>Elementare</a:t>
            </a:r>
            <a:endParaRPr lang="hr-HR" dirty="0"/>
          </a:p>
          <a:p>
            <a:r>
              <a:rPr lang="hr-HR" dirty="0" err="1"/>
              <a:t>Wikipedia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53529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771AE8A7-C6BF-46EC-9DB6-0E9AF1F723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703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914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56271CE-4991-4A03-84CD-45EC6CF83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730" y="838199"/>
            <a:ext cx="8761413" cy="706964"/>
          </a:xfrm>
        </p:spPr>
        <p:txBody>
          <a:bodyPr/>
          <a:lstStyle/>
          <a:p>
            <a:r>
              <a:rPr lang="hr-HR" sz="4000" b="1" dirty="0">
                <a:solidFill>
                  <a:schemeClr val="bg2">
                    <a:lumMod val="10000"/>
                  </a:schemeClr>
                </a:solidFill>
              </a:rPr>
              <a:t>ŠTO SU KRISTALI?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E56BEF8-B5BC-4D99-BBD7-D36B5464569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sz="2800" b="1" dirty="0"/>
              <a:t>Definicija</a:t>
            </a:r>
          </a:p>
          <a:p>
            <a:endParaRPr lang="hr-HR" dirty="0"/>
          </a:p>
          <a:p>
            <a:r>
              <a:rPr lang="hr-HR" sz="2400" dirty="0"/>
              <a:t>Čvrste tvari s pravilnim, ponavljajućim rasporedom atoma</a:t>
            </a:r>
          </a:p>
          <a:p>
            <a:r>
              <a:rPr lang="hr-HR" sz="2400" dirty="0"/>
              <a:t>To stvara geometrijski oblik s jasnom i definiranom površinom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9A4C9C2-45FA-405C-8C3A-239011C5D90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hr-HR" sz="2400" b="1" dirty="0"/>
              <a:t>Obilježja</a:t>
            </a:r>
          </a:p>
          <a:p>
            <a:endParaRPr lang="hr-HR" sz="2400" b="1" dirty="0"/>
          </a:p>
          <a:p>
            <a:r>
              <a:rPr lang="hr-HR" sz="2400" dirty="0"/>
              <a:t>Imaju jedinstvena svojstva kao što su simetrija, tvrdoća, lomljivost, boja i sjaj</a:t>
            </a:r>
          </a:p>
          <a:p>
            <a:r>
              <a:rPr lang="hr-HR" sz="2400" dirty="0"/>
              <a:t>Iako se mogu razlikovati po izgledu, dijele istu temeljnu kristalnu strukturu</a:t>
            </a:r>
          </a:p>
        </p:txBody>
      </p:sp>
    </p:spTree>
    <p:extLst>
      <p:ext uri="{BB962C8B-B14F-4D97-AF65-F5344CB8AC3E}">
        <p14:creationId xmlns:p14="http://schemas.microsoft.com/office/powerpoint/2010/main" val="1328194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E3D7845-046A-482F-BFC6-073A469FF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613" y="484718"/>
            <a:ext cx="8761413" cy="706964"/>
          </a:xfrm>
        </p:spPr>
        <p:txBody>
          <a:bodyPr/>
          <a:lstStyle/>
          <a:p>
            <a:r>
              <a:rPr lang="hr-HR" sz="4000" b="1" dirty="0">
                <a:solidFill>
                  <a:schemeClr val="bg2">
                    <a:lumMod val="10000"/>
                  </a:schemeClr>
                </a:solidFill>
              </a:rPr>
              <a:t>KRISTALNE STRUKTURE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EE690B0-8F91-4720-A960-ADBD460FC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613" y="1988191"/>
            <a:ext cx="11084583" cy="4664279"/>
          </a:xfrm>
        </p:spPr>
        <p:txBody>
          <a:bodyPr/>
          <a:lstStyle/>
          <a:p>
            <a:r>
              <a:rPr lang="hr-HR" b="1" dirty="0"/>
              <a:t>REŠETKA</a:t>
            </a:r>
          </a:p>
          <a:p>
            <a:r>
              <a:rPr lang="hr-HR" dirty="0"/>
              <a:t>Kristali su sastavljeni od atomskih rešetki, uredno i pravilno raspoređenih atoma</a:t>
            </a:r>
          </a:p>
          <a:p>
            <a:r>
              <a:rPr lang="hr-HR" dirty="0"/>
              <a:t>To su trodimenzionalne strukture koje se pojavljuju u prostoru</a:t>
            </a:r>
          </a:p>
          <a:p>
            <a:endParaRPr lang="hr-HR" b="1" dirty="0"/>
          </a:p>
          <a:p>
            <a:r>
              <a:rPr lang="hr-HR" b="1" dirty="0"/>
              <a:t>STRUKTURA</a:t>
            </a:r>
          </a:p>
          <a:p>
            <a:r>
              <a:rPr lang="hr-HR" dirty="0"/>
              <a:t>Raspored atoma u rešetki određuje oblik kristala</a:t>
            </a:r>
          </a:p>
          <a:p>
            <a:r>
              <a:rPr lang="hr-HR" dirty="0"/>
              <a:t>Kristalne strukture su jedinstvene za svaki mineral i određuju njegov fizikalna i kemijska svojstva</a:t>
            </a:r>
          </a:p>
          <a:p>
            <a:endParaRPr lang="hr-HR" b="1" dirty="0"/>
          </a:p>
          <a:p>
            <a:r>
              <a:rPr lang="hr-HR" b="1" dirty="0"/>
              <a:t>SIMETRIJA</a:t>
            </a:r>
          </a:p>
          <a:p>
            <a:r>
              <a:rPr lang="hr-HR" dirty="0"/>
              <a:t>Kristali pokazuju simetriju u svojoj strukturi</a:t>
            </a:r>
          </a:p>
          <a:p>
            <a:r>
              <a:rPr lang="hr-HR" dirty="0"/>
              <a:t>Postoji 7 kristalnih sustava, svaki sa jedinstvenim oblikom i simetrijom</a:t>
            </a:r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C225667A-82B1-4BC1-9EAD-609863CB5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2565" y="1814373"/>
            <a:ext cx="2589331" cy="2347953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436746E2-A183-440E-896D-217CA9349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8839" y="4890345"/>
            <a:ext cx="2600325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531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201B2DF-B89C-4C70-9BD9-300AAD117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72" y="511728"/>
            <a:ext cx="9438195" cy="1168904"/>
          </a:xfrm>
        </p:spPr>
        <p:txBody>
          <a:bodyPr/>
          <a:lstStyle/>
          <a:p>
            <a:r>
              <a:rPr lang="hr-HR" b="1" dirty="0">
                <a:solidFill>
                  <a:schemeClr val="bg2">
                    <a:lumMod val="10000"/>
                  </a:schemeClr>
                </a:solidFill>
              </a:rPr>
              <a:t>FORMIRANJE I RAST KRISTALA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CA9DB04-A81F-4E85-9001-1EBBF6226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172" y="2122415"/>
            <a:ext cx="9502441" cy="4639112"/>
          </a:xfrm>
        </p:spPr>
        <p:txBody>
          <a:bodyPr/>
          <a:lstStyle/>
          <a:p>
            <a:r>
              <a:rPr lang="hr-HR" b="1" dirty="0"/>
              <a:t>NUKLEACIJA</a:t>
            </a:r>
          </a:p>
          <a:p>
            <a:r>
              <a:rPr lang="hr-HR" dirty="0"/>
              <a:t>Kristali nastaju kada se atomi ili molekule spoje u definirane geometrijske oblike</a:t>
            </a:r>
          </a:p>
          <a:p>
            <a:endParaRPr lang="hr-HR" b="1" dirty="0"/>
          </a:p>
          <a:p>
            <a:r>
              <a:rPr lang="hr-HR" b="1" dirty="0"/>
              <a:t>RAST</a:t>
            </a:r>
          </a:p>
          <a:p>
            <a:r>
              <a:rPr lang="hr-HR" dirty="0"/>
              <a:t>Nakon </a:t>
            </a:r>
            <a:r>
              <a:rPr lang="hr-HR" dirty="0" err="1"/>
              <a:t>nukleacije</a:t>
            </a:r>
            <a:r>
              <a:rPr lang="hr-HR" dirty="0"/>
              <a:t>, kristali rastu dodavanjem novih atoma ili molekula na površinu kristala</a:t>
            </a:r>
          </a:p>
          <a:p>
            <a:r>
              <a:rPr lang="hr-HR" dirty="0"/>
              <a:t>Rast je određen uvjetima u okolišu</a:t>
            </a:r>
          </a:p>
          <a:p>
            <a:endParaRPr lang="hr-HR" b="1" dirty="0"/>
          </a:p>
          <a:p>
            <a:r>
              <a:rPr lang="hr-HR" b="1" dirty="0"/>
              <a:t>OBLIK</a:t>
            </a:r>
          </a:p>
          <a:p>
            <a:pPr marL="0" indent="0">
              <a:buNone/>
            </a:pPr>
            <a:r>
              <a:rPr lang="hr-HR" b="1" dirty="0"/>
              <a:t> </a:t>
            </a:r>
            <a:r>
              <a:rPr lang="hr-HR" dirty="0"/>
              <a:t>Ovisi o rasporedu u rešetki i uvjetima rasta</a:t>
            </a:r>
          </a:p>
          <a:p>
            <a:pPr marL="0" indent="0">
              <a:buNone/>
            </a:pPr>
            <a:r>
              <a:rPr lang="hr-HR" dirty="0"/>
              <a:t> Neki kristali rastu brže u jednom smjeru od drugog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1438024-FC34-4D93-A4CA-0A7C494D8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258" y="4132409"/>
            <a:ext cx="3389151" cy="299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754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8013935-D3DB-4F68-B37F-496BE4030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bg2">
                    <a:lumMod val="10000"/>
                  </a:schemeClr>
                </a:solidFill>
              </a:rPr>
              <a:t>SVOJSTVA KRISTALA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F612172-2248-43FE-A8D7-91FBAFB9D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68" y="1887523"/>
            <a:ext cx="11518084" cy="4832059"/>
          </a:xfrm>
        </p:spPr>
        <p:txBody>
          <a:bodyPr/>
          <a:lstStyle/>
          <a:p>
            <a:r>
              <a:rPr lang="hr-HR" b="1" dirty="0"/>
              <a:t>TVRDOĆA</a:t>
            </a:r>
          </a:p>
          <a:p>
            <a:r>
              <a:rPr lang="hr-HR" dirty="0"/>
              <a:t>Mjeri se otpornost kristala na grebanje</a:t>
            </a:r>
          </a:p>
          <a:p>
            <a:r>
              <a:rPr lang="hr-HR" dirty="0"/>
              <a:t>Dijamant je najtvrđi poznati mineral</a:t>
            </a:r>
          </a:p>
          <a:p>
            <a:endParaRPr lang="hr-HR" dirty="0"/>
          </a:p>
          <a:p>
            <a:r>
              <a:rPr lang="hr-HR" b="1" dirty="0"/>
              <a:t>LOMLJIVOST</a:t>
            </a:r>
          </a:p>
          <a:p>
            <a:r>
              <a:rPr lang="hr-HR" sz="1600" dirty="0"/>
              <a:t>Opisuje sklonost kristala da se lomi kada je izložen sili</a:t>
            </a:r>
          </a:p>
          <a:p>
            <a:endParaRPr lang="hr-HR" dirty="0"/>
          </a:p>
          <a:p>
            <a:r>
              <a:rPr lang="hr-HR" b="1" dirty="0"/>
              <a:t>BOJA</a:t>
            </a:r>
          </a:p>
          <a:p>
            <a:r>
              <a:rPr lang="hr-HR" sz="1600" dirty="0"/>
              <a:t>Određena je sastavom, strukturom i načinom na koji svjetlost prolazi kroz njega</a:t>
            </a:r>
          </a:p>
          <a:p>
            <a:endParaRPr lang="hr-HR" dirty="0"/>
          </a:p>
          <a:p>
            <a:r>
              <a:rPr lang="hr-HR" b="1" dirty="0"/>
              <a:t>SJAJ</a:t>
            </a:r>
          </a:p>
          <a:p>
            <a:r>
              <a:rPr lang="hr-HR" sz="1600" dirty="0"/>
              <a:t>Opisuje način na koji svjetlost odbija od površine kristala (dijamantni, staklasti, biserni…)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64870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DACECC4-4B3A-4229-B2C9-18CEA17A3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896" y="469783"/>
            <a:ext cx="9379472" cy="1210849"/>
          </a:xfrm>
        </p:spPr>
        <p:txBody>
          <a:bodyPr/>
          <a:lstStyle/>
          <a:p>
            <a:r>
              <a:rPr lang="hr-HR" sz="4400" b="1" dirty="0">
                <a:solidFill>
                  <a:schemeClr val="bg2">
                    <a:lumMod val="10000"/>
                  </a:schemeClr>
                </a:solidFill>
              </a:rPr>
              <a:t>VRSTE KRISTALA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A255E73-A64F-4069-86EA-108D58600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13" y="2248250"/>
            <a:ext cx="11811698" cy="4668473"/>
          </a:xfrm>
        </p:spPr>
        <p:txBody>
          <a:bodyPr/>
          <a:lstStyle/>
          <a:p>
            <a:pPr marL="0" indent="0">
              <a:buNone/>
            </a:pPr>
            <a:r>
              <a:rPr lang="hr-HR" b="1" dirty="0"/>
              <a:t> -DIJAMANT</a:t>
            </a:r>
          </a:p>
          <a:p>
            <a:pPr>
              <a:buFontTx/>
              <a:buChar char="-"/>
            </a:pPr>
            <a:r>
              <a:rPr lang="hr-HR" dirty="0"/>
              <a:t>najtvrđi poznati mineral, koristi se u nakitu, industriji i znanosti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 -</a:t>
            </a:r>
            <a:r>
              <a:rPr lang="hr-HR" b="1" dirty="0"/>
              <a:t>KVARC</a:t>
            </a:r>
          </a:p>
          <a:p>
            <a:pPr marL="0" indent="0">
              <a:buNone/>
            </a:pPr>
            <a:r>
              <a:rPr lang="hr-HR" dirty="0"/>
              <a:t>-jedan od najčešćih minerala, koristi se u elektronici, optici i nakitu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b="1" dirty="0"/>
              <a:t>-RUBIN</a:t>
            </a:r>
          </a:p>
          <a:p>
            <a:pPr marL="0" indent="0">
              <a:buNone/>
            </a:pPr>
            <a:r>
              <a:rPr lang="hr-HR" dirty="0"/>
              <a:t>-crveni dragulj, koristi se u nakitu, laserskim uređajima i industriji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-</a:t>
            </a:r>
            <a:r>
              <a:rPr lang="hr-HR" b="1" dirty="0"/>
              <a:t>SMARAGD</a:t>
            </a:r>
          </a:p>
          <a:p>
            <a:pPr marL="0" indent="0">
              <a:buNone/>
            </a:pPr>
            <a:r>
              <a:rPr lang="hr-HR" dirty="0"/>
              <a:t>-zeleni dragulj, koristi se u nakitu i industriji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A2114B5E-BDCF-469F-AE75-A6D877699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8912" y="1680632"/>
            <a:ext cx="2162230" cy="1210849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856E0D72-3687-4435-8D1D-B7E42F585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9194" y="1680631"/>
            <a:ext cx="2162230" cy="1210849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7924E04F-4D45-49DB-8F87-C1E465E4D4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8912" y="3025953"/>
            <a:ext cx="2238403" cy="1334599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4FEA72EE-1C01-44E7-861C-4F688ED63F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1417" y="4400067"/>
            <a:ext cx="3095625" cy="1476375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4EC99BEA-AE67-4D0C-A20F-F80B8601AC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5140" y="5523401"/>
            <a:ext cx="2238403" cy="133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22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FB74C8-9EBC-412C-8F0C-0AB03AC80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393" y="612942"/>
            <a:ext cx="8761413" cy="706964"/>
          </a:xfrm>
        </p:spPr>
        <p:txBody>
          <a:bodyPr/>
          <a:lstStyle/>
          <a:p>
            <a:r>
              <a:rPr lang="hr-HR" b="1" dirty="0">
                <a:solidFill>
                  <a:schemeClr val="bg2">
                    <a:lumMod val="10000"/>
                  </a:schemeClr>
                </a:solidFill>
              </a:rPr>
              <a:t>UPORABA I PRIMJENA KRISTALA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D56EAA5-AD51-468A-8420-2DB79C336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284" y="2164359"/>
            <a:ext cx="11610362" cy="4513277"/>
          </a:xfrm>
        </p:spPr>
        <p:txBody>
          <a:bodyPr/>
          <a:lstStyle/>
          <a:p>
            <a:r>
              <a:rPr lang="hr-HR" b="1" dirty="0"/>
              <a:t>NAKIT</a:t>
            </a:r>
          </a:p>
          <a:p>
            <a:r>
              <a:rPr lang="hr-HR" dirty="0"/>
              <a:t>Popularan su materijal za izradu nakita zbog svoje ljepote i trajnosti </a:t>
            </a:r>
          </a:p>
          <a:p>
            <a:endParaRPr lang="hr-HR" dirty="0"/>
          </a:p>
          <a:p>
            <a:r>
              <a:rPr lang="hr-HR" b="1" dirty="0"/>
              <a:t>ELEKTRONIKA</a:t>
            </a:r>
          </a:p>
          <a:p>
            <a:r>
              <a:rPr lang="hr-HR" dirty="0"/>
              <a:t>Koristi se u elektroničkim uređajima kao što su satovi, računala i telefoni</a:t>
            </a:r>
          </a:p>
          <a:p>
            <a:endParaRPr lang="hr-HR" dirty="0"/>
          </a:p>
          <a:p>
            <a:r>
              <a:rPr lang="hr-HR" b="1" dirty="0"/>
              <a:t>INDUSTRIJA</a:t>
            </a:r>
          </a:p>
          <a:p>
            <a:r>
              <a:rPr lang="hr-HR" dirty="0"/>
              <a:t>Za  rezanje, brušenje, poliranje…</a:t>
            </a:r>
          </a:p>
          <a:p>
            <a:endParaRPr lang="hr-HR" dirty="0"/>
          </a:p>
          <a:p>
            <a:r>
              <a:rPr lang="hr-HR" b="1" dirty="0"/>
              <a:t>ZNANOST</a:t>
            </a:r>
          </a:p>
          <a:p>
            <a:r>
              <a:rPr lang="hr-HR" dirty="0"/>
              <a:t>Važni u znanstvenim istraživanjima, posebno u fizici i kemiji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224747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3A51A29-C426-4BA3-82CD-C80E136DB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006" y="402672"/>
            <a:ext cx="9527607" cy="1277960"/>
          </a:xfrm>
        </p:spPr>
        <p:txBody>
          <a:bodyPr/>
          <a:lstStyle/>
          <a:p>
            <a:r>
              <a:rPr lang="hr-H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ULOGA KRISTALA U PRIODI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C7EBEB3A-B62E-4644-8F4D-5C29035A7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3006" y="2004969"/>
            <a:ext cx="3843826" cy="1174795"/>
          </a:xfrm>
        </p:spPr>
        <p:txBody>
          <a:bodyPr/>
          <a:lstStyle/>
          <a:p>
            <a:r>
              <a:rPr lang="hr-HR" dirty="0"/>
              <a:t>Geološki procesi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F384F03F-DB44-4EE1-9041-CBBA7119A1C3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92947" y="3179764"/>
            <a:ext cx="4103885" cy="2847293"/>
          </a:xfrm>
        </p:spPr>
        <p:txBody>
          <a:bodyPr/>
          <a:lstStyle/>
          <a:p>
            <a:r>
              <a:rPr lang="hr-HR" dirty="0"/>
              <a:t>Kristali su sastavni dio stijena i tla.</a:t>
            </a:r>
          </a:p>
          <a:p>
            <a:r>
              <a:rPr lang="hr-HR" dirty="0"/>
              <a:t>Oni su ključni u geološkim procesima</a:t>
            </a:r>
          </a:p>
          <a:p>
            <a:endParaRPr lang="hr-HR" dirty="0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C8A5E44F-8069-434F-859D-D927CC173A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r-HR" dirty="0"/>
              <a:t>Minerali</a:t>
            </a:r>
          </a:p>
        </p:txBody>
      </p:sp>
      <p:sp>
        <p:nvSpPr>
          <p:cNvPr id="6" name="Rezervirano mjesto teksta 5">
            <a:extLst>
              <a:ext uri="{FF2B5EF4-FFF2-40B4-BE49-F238E27FC236}">
                <a16:creationId xmlns:a16="http://schemas.microsoft.com/office/drawing/2014/main" id="{F578814E-948D-4B96-85C3-4316E5A208B2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r>
              <a:rPr lang="hr-HR" dirty="0"/>
              <a:t>Većina minerala u </a:t>
            </a:r>
            <a:r>
              <a:rPr lang="hr-HR" dirty="0" err="1"/>
              <a:t>Zemiljinoj</a:t>
            </a:r>
            <a:r>
              <a:rPr lang="hr-HR" dirty="0"/>
              <a:t> kori su kristali</a:t>
            </a:r>
          </a:p>
          <a:p>
            <a:r>
              <a:rPr lang="hr-HR" dirty="0"/>
              <a:t>Oni su izvor </a:t>
            </a:r>
            <a:r>
              <a:rPr lang="hr-HR" dirty="0" err="1"/>
              <a:t>mogih</a:t>
            </a:r>
            <a:r>
              <a:rPr lang="hr-HR" dirty="0"/>
              <a:t> korisnih materijala</a:t>
            </a:r>
          </a:p>
        </p:txBody>
      </p:sp>
      <p:sp>
        <p:nvSpPr>
          <p:cNvPr id="7" name="Rezervirano mjesto teksta 6">
            <a:extLst>
              <a:ext uri="{FF2B5EF4-FFF2-40B4-BE49-F238E27FC236}">
                <a16:creationId xmlns:a16="http://schemas.microsoft.com/office/drawing/2014/main" id="{0B5B1E72-7E9D-4184-B3FA-FB2A1FDBDB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r-HR" dirty="0"/>
              <a:t>Biološki sustavi</a:t>
            </a:r>
          </a:p>
        </p:txBody>
      </p:sp>
      <p:sp>
        <p:nvSpPr>
          <p:cNvPr id="8" name="Rezervirano mjesto teksta 7">
            <a:extLst>
              <a:ext uri="{FF2B5EF4-FFF2-40B4-BE49-F238E27FC236}">
                <a16:creationId xmlns:a16="http://schemas.microsoft.com/office/drawing/2014/main" id="{A9EAAD8C-44FD-4666-8773-4352D8FBC4A5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r>
              <a:rPr lang="hr-HR" dirty="0"/>
              <a:t>Kristali se nalaze u biološkim sustavima, od kostiju do školjki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1D7FB347-C4A3-4277-8B7E-0BD7A8EEEB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flipH="1">
            <a:off x="664398" y="3917659"/>
            <a:ext cx="2563960" cy="2940341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20100314-135B-4D16-A041-1D0BDDC9E9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775971" y="4328718"/>
            <a:ext cx="2620507" cy="1958829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186B6535-2500-4564-9507-3C4F87B6A9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332766" y="3795583"/>
            <a:ext cx="2929698" cy="268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329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D410D00-1438-4A5B-9213-89C48DCED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8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ZAKLJUČAK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6C8C6B5-3BF1-4C66-A956-96D35EBD20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780" y="3103927"/>
            <a:ext cx="11417416" cy="3389152"/>
          </a:xfrm>
        </p:spPr>
        <p:txBody>
          <a:bodyPr>
            <a:normAutofit/>
          </a:bodyPr>
          <a:lstStyle/>
          <a:p>
            <a:r>
              <a:rPr lang="hr-HR" sz="2800" dirty="0"/>
              <a:t>Kristali su čarobni i korisni. Od nakita i elektronike do geoloških procesa i bioloških sustava , njihova uloga je neprocjenjivi. </a:t>
            </a:r>
            <a:r>
              <a:rPr lang="hr-HR" sz="2800" u="sng" dirty="0"/>
              <a:t>Trebali bi nastaviti proučavati i cijeniti te fascinantne i čudesne elemente prirode.</a:t>
            </a:r>
          </a:p>
        </p:txBody>
      </p:sp>
    </p:spTree>
    <p:extLst>
      <p:ext uri="{BB962C8B-B14F-4D97-AF65-F5344CB8AC3E}">
        <p14:creationId xmlns:p14="http://schemas.microsoft.com/office/powerpoint/2010/main" val="19053239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ba za sastanke za ion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TM02900722[[fn=Soba za sastanke za ion]]</Template>
  <TotalTime>110</TotalTime>
  <Words>431</Words>
  <Application>Microsoft Office PowerPoint</Application>
  <PresentationFormat>Široki zaslon</PresentationFormat>
  <Paragraphs>88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Soba za sastanke za ion</vt:lpstr>
      <vt:lpstr>KRISTALI</vt:lpstr>
      <vt:lpstr>ŠTO SU KRISTALI?</vt:lpstr>
      <vt:lpstr>KRISTALNE STRUKTURE</vt:lpstr>
      <vt:lpstr>FORMIRANJE I RAST KRISTALA</vt:lpstr>
      <vt:lpstr>SVOJSTVA KRISTALA</vt:lpstr>
      <vt:lpstr>VRSTE KRISTALA</vt:lpstr>
      <vt:lpstr>UPORABA I PRIMJENA KRISTALA</vt:lpstr>
      <vt:lpstr>ULOGA KRISTALA U PRIODI</vt:lpstr>
      <vt:lpstr>ZAKLJUČAK</vt:lpstr>
      <vt:lpstr>LITERATURA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KRISTALI</dc:title>
  <dc:creator>PC 9</dc:creator>
  <cp:lastModifiedBy>PC 1</cp:lastModifiedBy>
  <cp:revision>13</cp:revision>
  <dcterms:created xsi:type="dcterms:W3CDTF">2025-01-13T19:59:09Z</dcterms:created>
  <dcterms:modified xsi:type="dcterms:W3CDTF">2025-01-14T14:42:27Z</dcterms:modified>
</cp:coreProperties>
</file>