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4" r:id="rId3"/>
    <p:sldId id="265" r:id="rId4"/>
    <p:sldId id="260" r:id="rId5"/>
    <p:sldId id="269" r:id="rId6"/>
    <p:sldId id="266" r:id="rId7"/>
    <p:sldId id="270" r:id="rId8"/>
    <p:sldId id="258" r:id="rId9"/>
    <p:sldId id="261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CC592-2E3A-46E7-AD4E-3F2D43E43FE8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75FE-4171-4D60-8329-4D3E7D442B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89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Nacionalnim programom o zaštiti potrošača predviđeno je da se provodi edukacija već u srednjim školama i na fakultetima.</a:t>
            </a:r>
          </a:p>
          <a:p>
            <a:endParaRPr lang="hr-HR" dirty="0"/>
          </a:p>
          <a:p>
            <a:r>
              <a:rPr lang="hr-HR" dirty="0"/>
              <a:t>I dok zasad nemamo podataka kako se to provodi, nedavno smo svjedočili izvješću o katastrofalnom stanju na području financijske pismenosti među mladima koji će sutra stupiti na tržište rada i biti u kontaktu s financijskim aktivnostima svakodnevno. ( 2017. godine 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875FE-4171-4D60-8329-4D3E7D442B1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32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 2021. godine. Kako bi se spriječile neželjene posljedice vezane za sigurnost kupovine, zaštitu osobnih podataka, nezadovoljstva kupljenom robom i slično, ključno je informirati se o potrošačkim pravima.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875FE-4171-4D60-8329-4D3E7D442B1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84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Ministarstvo Gospodarstva je uspostavilo i prvi hrvatski središnji portal za potrošače „Sve za potrošače“ https://www.szp.hr/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875FE-4171-4D60-8329-4D3E7D442B1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8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https://www.jutarnji.hr/vijesti/hrvatska/sokantno-otkrice-potrosackog-koda-utvrdili-kako-dvije-maske-za-djecu-koje-se-prodaju-diljem-hrvatske-sadrze-zabranjene-otrovne-spojeve-6998298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875FE-4171-4D60-8329-4D3E7D442B1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57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087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84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94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58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0692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11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0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02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4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09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482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1B24945-761B-44AF-8E51-35B4B95B053E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2E7DAB4-0317-4DB9-A7B9-D24D60FD2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73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c-croatia.hr/vijesti/202/najava-obiljezavanje-svjetskog-dana-prava-potrosaca--15-ozujka-2023" TargetMode="External"/><Relationship Id="rId2" Type="http://schemas.openxmlformats.org/officeDocument/2006/relationships/hyperlink" Target="https://jatrgovac.com/prava-potrosaca-dobre-prakse-postoje-primijenimo-i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ngor.gov.hr/vijesti/ministarstvo-povodom-svjetskog-dana-prava-potrosaca-izdalo-e-letak-za-skolarce-oprezno-s-online-kupovinom/81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p.hr/UserDocsImages/dokumenti/publikacij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mingor.gov.hr/vijesti/ministarstvo-povodom-svjetskog-dana-prava-potrosaca-izdalo-e-letak-za-skolarce-oprezno-s-online-kupovinom/81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C39984-D22D-EAA6-DDFF-443B114E8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hr-HR" sz="3200"/>
              <a:t>SVJETSKI DAN PRAVA POTROŠAČA</a:t>
            </a:r>
            <a:br>
              <a:rPr lang="hr-HR" sz="3200"/>
            </a:br>
            <a:r>
              <a:rPr lang="hr-HR" sz="3200"/>
              <a:t>15.3.2024.</a:t>
            </a:r>
            <a:endParaRPr lang="en-US" sz="32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B5A7BF-8EA0-DDC7-BCAC-EDF91F75E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950804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rgbClr val="FFFFFF"/>
                </a:solidFill>
              </a:rPr>
              <a:t>Monika Maričić, dipl. ing.</a:t>
            </a:r>
          </a:p>
          <a:p>
            <a:r>
              <a:rPr lang="hr-HR" sz="1800" dirty="0">
                <a:solidFill>
                  <a:srgbClr val="FFFFFF"/>
                </a:solidFill>
              </a:rPr>
              <a:t>Prirodoslovna škola Karlovac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47C2EC-29EB-ABC3-11DF-58A07A00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7" y="666164"/>
            <a:ext cx="10921466" cy="32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612DB8-2B00-8EDA-717C-8EF1DB88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868A41-4E6E-D503-2736-1D049772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2538919"/>
            <a:ext cx="4017523" cy="411479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/>
                </a:solidFill>
              </a:rPr>
              <a:t>Svakodnevno svjedočimo kako snažne i uspješne udruge potrošača u razvijenim zapadnim zemljama postižu velike uspjehe </a:t>
            </a:r>
            <a:r>
              <a:rPr lang="hr-HR" sz="2400" b="1" dirty="0">
                <a:solidFill>
                  <a:schemeClr val="bg1"/>
                </a:solidFill>
              </a:rPr>
              <a:t>u testiranju proizvoda, laboratorijskim analizama, </a:t>
            </a:r>
            <a:r>
              <a:rPr lang="hr-HR" sz="2400" dirty="0">
                <a:solidFill>
                  <a:schemeClr val="bg1"/>
                </a:solidFill>
              </a:rPr>
              <a:t>kao i prijedlozima i savjetima koje potrošači u tim zemljama podržavaju i tako štite svoja prava.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Dobre prakse postoje, samo ih treba znati primijeniti</a:t>
            </a:r>
            <a:r>
              <a:rPr lang="hr-HR" sz="24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D7C19C-F3AB-26F6-B91E-2D5059D62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01440"/>
            <a:ext cx="6250769" cy="409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097BED-1E78-9BF2-5A45-F2A9680F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3C3057-6FB0-9270-347F-682E0308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https://jatrgovac.com/prava-potrosaca-dobre-prakse-postoje-primijenimo-ih/</a:t>
            </a:r>
            <a:endParaRPr lang="hr-HR" dirty="0"/>
          </a:p>
          <a:p>
            <a:r>
              <a:rPr lang="hr-HR" dirty="0">
                <a:hlinkClick r:id="rId3"/>
              </a:rPr>
              <a:t>https://www.ecc-croatia.hr/vijesti/202/najava-obiljezavanje-svjetskog-dana-prava-potrosaca--15-ozujka-2023</a:t>
            </a:r>
            <a:endParaRPr lang="hr-HR" dirty="0"/>
          </a:p>
          <a:p>
            <a:r>
              <a:rPr lang="hr-HR" dirty="0">
                <a:hlinkClick r:id="rId4"/>
              </a:rPr>
              <a:t>https://mingor.gov.hr/vijesti/ministarstvo-povodom-svjetskog-dana-prava-potrosaca-izdalo-e-letak-za-skolarce-oprezno-s-online-kupovinom/8131</a:t>
            </a:r>
            <a:endParaRPr lang="hr-HR" dirty="0"/>
          </a:p>
          <a:p>
            <a:r>
              <a:rPr lang="hr-HR" dirty="0"/>
              <a:t>https://mingor.gov.hr/UserDocsImages/ARHIVA%20DOKUMENATA/letak%20Oprezno%20s%20online%20kupovinom.pdf</a:t>
            </a:r>
          </a:p>
        </p:txBody>
      </p:sp>
    </p:spTree>
    <p:extLst>
      <p:ext uri="{BB962C8B-B14F-4D97-AF65-F5344CB8AC3E}">
        <p14:creationId xmlns:p14="http://schemas.microsoft.com/office/powerpoint/2010/main" val="6512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FA255-38B9-D9E3-F11C-CEAF61B9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8" y="933855"/>
            <a:ext cx="6155857" cy="470818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Hrvatska je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istraživanjima</a:t>
            </a:r>
            <a:r>
              <a:rPr lang="en-US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članica</a:t>
            </a:r>
            <a:r>
              <a:rPr lang="en-US" dirty="0"/>
              <a:t> EU-a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potrošači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informirani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pravima</a:t>
            </a:r>
            <a:r>
              <a:rPr lang="en-US" dirty="0"/>
              <a:t>, 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povrijeđenih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iznimno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niskoj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D78A98-F236-794B-9126-9D4081489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69" y="6011692"/>
            <a:ext cx="5928358" cy="3686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Podatak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od: 28.08.2017.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364AC7-D52E-934C-41C8-706D9ADAC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" r="554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E8337D-7F50-CEC9-4E71-B4E69392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Zašto je tomu tako?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C10C1A-6756-78BE-5D00-06597E43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hr-HR" sz="2800" dirty="0"/>
              <a:t>Nije lagan zadatak objasniti zašto su naši potrošači tako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inertni</a:t>
            </a:r>
            <a:r>
              <a:rPr lang="hr-HR" sz="2800" dirty="0"/>
              <a:t> i zašto se u tako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maloj mjeri zauzimaju za sebe i za zaštitu svojih prava.</a:t>
            </a:r>
          </a:p>
        </p:txBody>
      </p:sp>
    </p:spTree>
    <p:extLst>
      <p:ext uri="{BB962C8B-B14F-4D97-AF65-F5344CB8AC3E}">
        <p14:creationId xmlns:p14="http://schemas.microsoft.com/office/powerpoint/2010/main" val="408413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02F34B6-07E3-5218-EE91-9F819E845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7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4BEF3F1-2817-4593-8575-BCF2AAB4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8F822D-1A09-0FFE-2B1F-919071595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6" r="-1" b="30989"/>
          <a:stretch/>
        </p:blipFill>
        <p:spPr>
          <a:xfrm>
            <a:off x="970788" y="969264"/>
            <a:ext cx="10250424" cy="4919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F9A2C9-7772-4A25-A286-C89751B17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noFill/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DEAAE4-70A5-345B-7E5F-436A9106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2400">
                <a:solidFill>
                  <a:schemeClr val="bg1"/>
                </a:solidFill>
              </a:rPr>
              <a:t>JESTE LI ZNALI????</a:t>
            </a:r>
          </a:p>
        </p:txBody>
      </p:sp>
      <p:pic>
        <p:nvPicPr>
          <p:cNvPr id="5" name="Slika 4" descr="Slika na kojoj se prikazuje Font, grafika, logotip, simbol&#10;&#10;Opis je automatski generiran">
            <a:extLst>
              <a:ext uri="{FF2B5EF4-FFF2-40B4-BE49-F238E27FC236}">
                <a16:creationId xmlns:a16="http://schemas.microsoft.com/office/drawing/2014/main" id="{A2B21C73-7B7B-6BA5-1C0A-8BEC7D91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729"/>
            <a:ext cx="4334934" cy="1271580"/>
          </a:xfrm>
          <a:prstGeom prst="rect">
            <a:avLst/>
          </a:prstGeom>
        </p:spPr>
      </p:pic>
      <p:pic>
        <p:nvPicPr>
          <p:cNvPr id="4" name="Slika 3" descr="Slika na kojoj se prikazuje tekst, Font, snimka zaslona, grafika&#10;&#10;Opis je automatski generiran">
            <a:extLst>
              <a:ext uri="{FF2B5EF4-FFF2-40B4-BE49-F238E27FC236}">
                <a16:creationId xmlns:a16="http://schemas.microsoft.com/office/drawing/2014/main" id="{8B0E6A85-544B-0C45-68F0-851C18AD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7" y="901973"/>
            <a:ext cx="4334934" cy="205909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8F74BE-B2B2-AAF9-E0A6-CA95FBE2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45" y="4846075"/>
            <a:ext cx="8063345" cy="184566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bg1"/>
                </a:solidFill>
              </a:rPr>
              <a:t>Ulaskom u EU u Hrvatskoj smo dobili i </a:t>
            </a:r>
            <a:r>
              <a:rPr lang="hr-HR" sz="2400" b="1" dirty="0">
                <a:solidFill>
                  <a:schemeClr val="bg1"/>
                </a:solidFill>
              </a:rPr>
              <a:t>Europski potrošački centar (ECC) </a:t>
            </a:r>
            <a:r>
              <a:rPr lang="hr-HR" sz="2400" dirty="0">
                <a:solidFill>
                  <a:schemeClr val="bg1"/>
                </a:solidFill>
              </a:rPr>
              <a:t>koji je dio mreže Europskih potrošačkih centara (ECC-Net). 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chemeClr val="bg1"/>
                </a:solidFill>
              </a:rPr>
              <a:t>Centar pomaže potrošačima koji imaju probleme pri kupnji </a:t>
            </a:r>
            <a:r>
              <a:rPr lang="hr-HR" sz="2400" b="1" dirty="0">
                <a:solidFill>
                  <a:schemeClr val="bg1"/>
                </a:solidFill>
              </a:rPr>
              <a:t>u ostalim članicama EU-a, </a:t>
            </a:r>
            <a:r>
              <a:rPr lang="hr-HR" sz="2400" dirty="0">
                <a:solidFill>
                  <a:schemeClr val="bg1"/>
                </a:solidFill>
              </a:rPr>
              <a:t>uključujući i kupnju preko </a:t>
            </a:r>
            <a:r>
              <a:rPr lang="hr-HR" sz="2400" b="1" dirty="0">
                <a:solidFill>
                  <a:schemeClr val="bg1"/>
                </a:solidFill>
              </a:rPr>
              <a:t>interneta</a:t>
            </a:r>
            <a:r>
              <a:rPr lang="hr-H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12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067DDA8-10EE-1C45-CA4A-A19234B5A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01" b="27333"/>
          <a:stretch/>
        </p:blipFill>
        <p:spPr>
          <a:xfrm>
            <a:off x="20" y="9"/>
            <a:ext cx="12191980" cy="4659539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D4C85A6B-9D57-E778-8F2B-50C3154F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87" y="4872210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700"/>
              <a:t>Ministarstvo JE povodom Svjetskog dana prava potrošača izdalo e-letak za školarce “Oprezno s online kupovinom!”</a:t>
            </a:r>
          </a:p>
        </p:txBody>
      </p:sp>
    </p:spTree>
    <p:extLst>
      <p:ext uri="{BB962C8B-B14F-4D97-AF65-F5344CB8AC3E}">
        <p14:creationId xmlns:p14="http://schemas.microsoft.com/office/powerpoint/2010/main" val="349454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D6F431-B9FB-F74A-AE9B-09F2EB9E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KORISNE STRANICE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FCB104-E41B-8118-E8AB-DF62BC4D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638044"/>
            <a:ext cx="3949831" cy="4219956"/>
          </a:xfrm>
        </p:spPr>
        <p:txBody>
          <a:bodyPr>
            <a:normAutofit fontScale="85000" lnSpcReduction="10000"/>
          </a:bodyPr>
          <a:lstStyle/>
          <a:p>
            <a:r>
              <a:rPr lang="hr-HR" sz="2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https://wwww.szp.hr/</a:t>
            </a:r>
            <a:r>
              <a:rPr lang="hr-HR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 kutak za udruge, pregled svih potrošačkih tema i aktualnosti )</a:t>
            </a:r>
            <a:endParaRPr lang="hr-HR" sz="2400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r-HR" sz="2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ww.szp.hr/</a:t>
            </a:r>
            <a:r>
              <a:rPr lang="hr-HR" sz="2400" dirty="0" err="1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UserDocsImages</a:t>
            </a:r>
            <a:r>
              <a:rPr lang="hr-HR" sz="2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/dokumenti/publikacije</a:t>
            </a:r>
            <a:r>
              <a:rPr lang="hr-HR" sz="2400" dirty="0"/>
              <a:t> ( priručnik za potrošače )</a:t>
            </a:r>
          </a:p>
          <a:p>
            <a:r>
              <a:rPr lang="hr-HR" sz="2400" dirty="0">
                <a:hlinkClick r:id="rId4"/>
              </a:rPr>
              <a:t>https://mingor.gov.hr/vijesti/ministarstvo-povodom-svjetskog-dana-prava-potrosaca-izdalo-e-letak-za-skolarce-oprezno-s-online-kupovinom/8131</a:t>
            </a:r>
            <a:r>
              <a:rPr lang="hr-HR" sz="2400" dirty="0"/>
              <a:t> ( preuzmite e-letak )</a:t>
            </a:r>
          </a:p>
          <a:p>
            <a:r>
              <a:rPr lang="hr-HR" sz="2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Zakon o zaštiti potrošača</a:t>
            </a:r>
            <a:endParaRPr lang="hr-HR" sz="2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0FB1638-3B76-EE37-81A4-AAF7FB928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667" y="1807822"/>
            <a:ext cx="6250769" cy="39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2A6675CA-77AD-25FB-748C-16E866E6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JOŠ KORISNIH EMISIJA,….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20358C26-8EE2-2A5D-D8D1-73BD08325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09" y="2706138"/>
            <a:ext cx="3772889" cy="41518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ŠOKANTNO OTKRIĆE 'POTROŠAČKOG KODA’</a:t>
            </a:r>
            <a:endParaRPr lang="hr-H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Utvrdili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kako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dvije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maske</a:t>
            </a:r>
            <a:r>
              <a:rPr lang="en-US" sz="2400" dirty="0">
                <a:solidFill>
                  <a:schemeClr val="bg1"/>
                </a:solidFill>
              </a:rPr>
              <a:t> za </a:t>
            </a:r>
            <a:r>
              <a:rPr lang="en-US" sz="2400" dirty="0" err="1">
                <a:solidFill>
                  <a:schemeClr val="bg1"/>
                </a:solidFill>
              </a:rPr>
              <a:t>djecu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koje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US" sz="2400" dirty="0" err="1">
                <a:solidFill>
                  <a:schemeClr val="bg1"/>
                </a:solidFill>
              </a:rPr>
              <a:t>prodaju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diljem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Hrvatske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sadrže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zabranjene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otrovne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spojeve</a:t>
            </a:r>
            <a:r>
              <a:rPr lang="en-US" sz="2400" dirty="0">
                <a:solidFill>
                  <a:schemeClr val="bg1"/>
                </a:solidFill>
              </a:rPr>
              <a:t>!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B46C10E-ADAA-007F-DFED-BD6A329B9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1590538"/>
            <a:ext cx="6250769" cy="35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79945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178</TotalTime>
  <Words>485</Words>
  <Application>Microsoft Office PowerPoint</Application>
  <PresentationFormat>Široki zaslon</PresentationFormat>
  <Paragraphs>37</Paragraphs>
  <Slides>11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Paket</vt:lpstr>
      <vt:lpstr>SVJETSKI DAN PRAVA POTROŠAČA 15.3.2024.</vt:lpstr>
      <vt:lpstr>Hrvatska je prema istraživanjima Europske komisije jedna od članica EU-a u kojoj su potrošači jako slabo informirani o svojim pravima, a i zaštita povrijeđenih prava je na iznimno niskoj razini. </vt:lpstr>
      <vt:lpstr>Zašto je tomu tako? </vt:lpstr>
      <vt:lpstr>PowerPoint prezentacija</vt:lpstr>
      <vt:lpstr>PowerPoint prezentacija</vt:lpstr>
      <vt:lpstr>JESTE LI ZNALI????</vt:lpstr>
      <vt:lpstr>Ministarstvo JE povodom Svjetskog dana prava potrošača izdalo e-letak za školarce “Oprezno s online kupovinom!”</vt:lpstr>
      <vt:lpstr>KORISNE STRANICE</vt:lpstr>
      <vt:lpstr>JOŠ KORISNIH EMISIJA,….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OBILJEŽAVANJE SVJETSKOG DANA POTROŠAČA</dc:title>
  <dc:creator>MONIKA MARIČIĆ</dc:creator>
  <cp:lastModifiedBy>MONIKA MARIČIĆ</cp:lastModifiedBy>
  <cp:revision>24</cp:revision>
  <dcterms:created xsi:type="dcterms:W3CDTF">2023-07-18T11:12:30Z</dcterms:created>
  <dcterms:modified xsi:type="dcterms:W3CDTF">2024-03-13T12:31:19Z</dcterms:modified>
</cp:coreProperties>
</file>